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rawings/drawing1.xml" ContentType="application/vnd.openxmlformats-officedocument.drawingml.chartshapes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9.xml" ContentType="application/vnd.openxmlformats-officedocument.presentationml.slide+xml"/>
  <Override PartName="/ppt/slides/slide1.xml" ContentType="application/vnd.openxmlformats-officedocument.presentationml.slide+xml"/>
  <Override PartName="/ppt/slides/slide27.xml" ContentType="application/vnd.openxmlformats-officedocument.presentationml.slide+xml"/>
  <Override PartName="/ppt/slides/slide3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9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47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.xml" ContentType="application/vnd.openxmlformats-officedocument.theme+xml"/>
  <Override PartName="/ppt/theme/theme6.xml" ContentType="application/vnd.openxmlformats-officedocument.theme+xml"/>
  <Override PartName="/ppt/notesMasters/notesMaster1.xml" ContentType="application/vnd.openxmlformats-officedocument.presentationml.notesMaster+xml"/>
  <Override PartName="/ppt/theme/theme7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8.xml" ContentType="application/vnd.openxmlformats-officedocument.theme+xml"/>
  <Override PartName="/ppt/theme/theme4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charts/chart3.xml" ContentType="application/vnd.openxmlformats-officedocument.drawingml.char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charts/chart1.xml" ContentType="application/vnd.openxmlformats-officedocument.drawingml.chart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1" r:id="rId3"/>
    <p:sldMasterId id="2147483724" r:id="rId4"/>
    <p:sldMasterId id="2147483750" r:id="rId5"/>
    <p:sldMasterId id="2147483763" r:id="rId6"/>
    <p:sldMasterId id="2147483775" r:id="rId7"/>
    <p:sldMasterId id="2147483789" r:id="rId8"/>
    <p:sldMasterId id="2147483803" r:id="rId9"/>
    <p:sldMasterId id="2147483817" r:id="rId10"/>
    <p:sldMasterId id="2147483831" r:id="rId11"/>
    <p:sldMasterId id="2147483845" r:id="rId12"/>
  </p:sldMasterIdLst>
  <p:notesMasterIdLst>
    <p:notesMasterId r:id="rId48"/>
  </p:notesMasterIdLst>
  <p:sldIdLst>
    <p:sldId id="295" r:id="rId13"/>
    <p:sldId id="296" r:id="rId14"/>
    <p:sldId id="297" r:id="rId15"/>
    <p:sldId id="272" r:id="rId16"/>
    <p:sldId id="298" r:id="rId17"/>
    <p:sldId id="299" r:id="rId18"/>
    <p:sldId id="300" r:id="rId19"/>
    <p:sldId id="274" r:id="rId20"/>
    <p:sldId id="275" r:id="rId21"/>
    <p:sldId id="276" r:id="rId22"/>
    <p:sldId id="286" r:id="rId23"/>
    <p:sldId id="301" r:id="rId24"/>
    <p:sldId id="261" r:id="rId25"/>
    <p:sldId id="302" r:id="rId26"/>
    <p:sldId id="270" r:id="rId27"/>
    <p:sldId id="285" r:id="rId28"/>
    <p:sldId id="278" r:id="rId29"/>
    <p:sldId id="287" r:id="rId30"/>
    <p:sldId id="288" r:id="rId31"/>
    <p:sldId id="303" r:id="rId32"/>
    <p:sldId id="313" r:id="rId33"/>
    <p:sldId id="289" r:id="rId34"/>
    <p:sldId id="314" r:id="rId35"/>
    <p:sldId id="290" r:id="rId36"/>
    <p:sldId id="291" r:id="rId37"/>
    <p:sldId id="308" r:id="rId38"/>
    <p:sldId id="309" r:id="rId39"/>
    <p:sldId id="294" r:id="rId40"/>
    <p:sldId id="310" r:id="rId41"/>
    <p:sldId id="311" r:id="rId42"/>
    <p:sldId id="292" r:id="rId43"/>
    <p:sldId id="315" r:id="rId44"/>
    <p:sldId id="293" r:id="rId45"/>
    <p:sldId id="262" r:id="rId46"/>
    <p:sldId id="283" r:id="rId4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828" autoAdjust="0"/>
  </p:normalViewPr>
  <p:slideViewPr>
    <p:cSldViewPr snapToGrid="0" showGuides="1">
      <p:cViewPr varScale="1">
        <p:scale>
          <a:sx n="100" d="100"/>
          <a:sy n="100" d="100"/>
        </p:scale>
        <p:origin x="8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Аркуш1!$A$2:$A$4</c:f>
              <c:strCache>
                <c:ptCount val="3"/>
                <c:pt idx="0">
                  <c:v>діти</c:v>
                </c:pt>
                <c:pt idx="1">
                  <c:v>дорослі прац.</c:v>
                </c:pt>
                <c:pt idx="2">
                  <c:v>пенс. віку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19</c:v>
                </c:pt>
                <c:pt idx="1">
                  <c:v>67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26-41BF-B850-110792B4B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4242848"/>
        <c:axId val="314246768"/>
      </c:barChart>
      <c:catAx>
        <c:axId val="314242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uk-UA"/>
          </a:p>
        </c:txPr>
        <c:crossAx val="314246768"/>
        <c:crosses val="autoZero"/>
        <c:auto val="1"/>
        <c:lblAlgn val="ctr"/>
        <c:lblOffset val="100"/>
        <c:noMultiLvlLbl val="0"/>
      </c:catAx>
      <c:valAx>
        <c:axId val="3142467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4242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uk-UA" sz="2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Природний рух населення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>
        <c:manualLayout>
          <c:layoutTarget val="inner"/>
          <c:xMode val="edge"/>
          <c:yMode val="edge"/>
          <c:x val="9.1022591329963418E-2"/>
          <c:y val="0.14950180437361313"/>
          <c:w val="0.8848267444835527"/>
          <c:h val="0.82222909077418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Аркуш1!$B$11</c:f>
              <c:strCache>
                <c:ptCount val="1"/>
                <c:pt idx="0">
                  <c:v>м. Вінниця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5.5098635789771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3EB-48C9-B209-CA71F209927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6046123550372666E-3"/>
                  <c:y val="-7.17671514836739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3EB-48C9-B209-CA71F209927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6057746790293423E-3"/>
                  <c:y val="-3.7274839614964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3EB-48C9-B209-CA71F209927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Аркуш1!$C$9:$H$10</c:f>
              <c:strCache>
                <c:ptCount val="6"/>
                <c:pt idx="0">
                  <c:v>2010…</c:v>
                </c:pt>
                <c:pt idx="1">
                  <c:v>...2016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Аркуш1!$C$11:$H$11</c:f>
              <c:numCache>
                <c:formatCode>0.0</c:formatCode>
                <c:ptCount val="6"/>
                <c:pt idx="0">
                  <c:v>1.8200000000000003</c:v>
                </c:pt>
                <c:pt idx="1">
                  <c:v>0.4</c:v>
                </c:pt>
                <c:pt idx="2">
                  <c:v>0.2</c:v>
                </c:pt>
                <c:pt idx="3" formatCode="General">
                  <c:v>-0.99</c:v>
                </c:pt>
                <c:pt idx="4" formatCode="General">
                  <c:v>-1.44</c:v>
                </c:pt>
                <c:pt idx="5" formatCode="General">
                  <c:v>-3.52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3EB-48C9-B209-CA71F2099271}"/>
            </c:ext>
          </c:extLst>
        </c:ser>
        <c:ser>
          <c:idx val="1"/>
          <c:order val="1"/>
          <c:tx>
            <c:strRef>
              <c:f>Аркуш1!$B$12</c:f>
              <c:strCache>
                <c:ptCount val="1"/>
                <c:pt idx="0">
                  <c:v>Вінницька область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Аркуш1!$C$9:$H$10</c:f>
              <c:strCache>
                <c:ptCount val="6"/>
                <c:pt idx="0">
                  <c:v>2010…</c:v>
                </c:pt>
                <c:pt idx="1">
                  <c:v>...2016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Аркуш1!$C$12:$H$12</c:f>
              <c:numCache>
                <c:formatCode>0.0</c:formatCode>
                <c:ptCount val="6"/>
                <c:pt idx="0">
                  <c:v>-5.49</c:v>
                </c:pt>
                <c:pt idx="1">
                  <c:v>-5.8</c:v>
                </c:pt>
                <c:pt idx="2">
                  <c:v>-6.3</c:v>
                </c:pt>
                <c:pt idx="3" formatCode="General">
                  <c:v>-7.4</c:v>
                </c:pt>
                <c:pt idx="4" formatCode="General">
                  <c:v>-7.9</c:v>
                </c:pt>
                <c:pt idx="5" formatCode="General">
                  <c:v>-9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3EB-48C9-B209-CA71F20992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5561584"/>
        <c:axId val="395562368"/>
      </c:barChart>
      <c:catAx>
        <c:axId val="39556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5562368"/>
        <c:crosses val="autoZero"/>
        <c:auto val="1"/>
        <c:lblAlgn val="ctr"/>
        <c:lblOffset val="100"/>
        <c:noMultiLvlLbl val="0"/>
      </c:catAx>
      <c:valAx>
        <c:axId val="395562368"/>
        <c:scaling>
          <c:orientation val="minMax"/>
          <c:max val="3"/>
          <c:min val="-9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556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38403186435521"/>
          <c:y val="0.8747742652905498"/>
          <c:w val="0.58295934667007798"/>
          <c:h val="8.06553501006217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5679964034726E-2"/>
          <c:y val="6.8490813648293958E-2"/>
          <c:w val="0.87587458085957537"/>
          <c:h val="0.545948089822105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Аркуш1!$J$9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7.564843215149700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E4C-4629-A5B7-1F4A2C06073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Аркуш1!$I$10:$I$15</c:f>
              <c:strCache>
                <c:ptCount val="6"/>
                <c:pt idx="0">
                  <c:v>коронарографії</c:v>
                </c:pt>
                <c:pt idx="1">
                  <c:v>в т.ч. ГКС</c:v>
                </c:pt>
                <c:pt idx="2">
                  <c:v>Втручання на коронарних судинах</c:v>
                </c:pt>
                <c:pt idx="3">
                  <c:v>в т.ч. ГКС</c:v>
                </c:pt>
                <c:pt idx="4">
                  <c:v>Стентування</c:v>
                </c:pt>
                <c:pt idx="5">
                  <c:v>в т.ч. ГКС</c:v>
                </c:pt>
              </c:strCache>
            </c:strRef>
          </c:cat>
          <c:val>
            <c:numRef>
              <c:f>Аркуш1!$J$10:$J$15</c:f>
              <c:numCache>
                <c:formatCode>General</c:formatCode>
                <c:ptCount val="6"/>
                <c:pt idx="0">
                  <c:v>1948</c:v>
                </c:pt>
                <c:pt idx="1">
                  <c:v>827</c:v>
                </c:pt>
                <c:pt idx="2">
                  <c:v>1124</c:v>
                </c:pt>
                <c:pt idx="3">
                  <c:v>682</c:v>
                </c:pt>
                <c:pt idx="4">
                  <c:v>1024</c:v>
                </c:pt>
                <c:pt idx="5">
                  <c:v>682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4C-4629-A5B7-1F4A2C060730}"/>
            </c:ext>
          </c:extLst>
        </c:ser>
        <c:ser>
          <c:idx val="1"/>
          <c:order val="1"/>
          <c:tx>
            <c:strRef>
              <c:f>Аркуш1!$K$9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7651102283033942E-2"/>
                  <c:y val="3.34703950402672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68-4223-B68E-D27A533BBA2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5648432151497009E-3"/>
                  <c:y val="1.48126264034505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749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E4C-4629-A5B7-1F4A2C060730}"/>
                </c:ext>
                <c:ext xmlns:c15="http://schemas.microsoft.com/office/drawing/2012/chart" uri="{CE6537A1-D6FC-4f65-9D91-7224C49458BB}">
                  <c15:layout>
                    <c:manualLayout>
                      <c:w val="8.2519732129100298E-2"/>
                      <c:h val="7.3496962760253526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7.5648432151497009E-3"/>
                  <c:y val="1.0041118512080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E4C-4629-A5B7-1F4A2C06073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0432288100998E-3"/>
                  <c:y val="1.3388158016106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68-4223-B68E-D27A533BBA29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985523155431761E-7"/>
                  <c:y val="1.2333708799129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E4C-4629-A5B7-1F4A2C06073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Аркуш1!$I$10:$I$15</c:f>
              <c:strCache>
                <c:ptCount val="6"/>
                <c:pt idx="0">
                  <c:v>коронарографії</c:v>
                </c:pt>
                <c:pt idx="1">
                  <c:v>в т.ч. ГКС</c:v>
                </c:pt>
                <c:pt idx="2">
                  <c:v>Втручання на коронарних судинах</c:v>
                </c:pt>
                <c:pt idx="3">
                  <c:v>в т.ч. ГКС</c:v>
                </c:pt>
                <c:pt idx="4">
                  <c:v>Стентування</c:v>
                </c:pt>
                <c:pt idx="5">
                  <c:v>в т.ч. ГКС</c:v>
                </c:pt>
              </c:strCache>
            </c:strRef>
          </c:cat>
          <c:val>
            <c:numRef>
              <c:f>Аркуш1!$K$10:$K$15</c:f>
              <c:numCache>
                <c:formatCode>General</c:formatCode>
                <c:ptCount val="6"/>
                <c:pt idx="0">
                  <c:v>1537</c:v>
                </c:pt>
                <c:pt idx="1">
                  <c:v>749</c:v>
                </c:pt>
                <c:pt idx="2">
                  <c:v>937</c:v>
                </c:pt>
                <c:pt idx="3">
                  <c:v>563</c:v>
                </c:pt>
                <c:pt idx="4">
                  <c:v>816</c:v>
                </c:pt>
                <c:pt idx="5">
                  <c:v>563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4C-4629-A5B7-1F4A2C0607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5557272"/>
        <c:axId val="395557664"/>
      </c:barChart>
      <c:catAx>
        <c:axId val="395557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5557664"/>
        <c:crosses val="autoZero"/>
        <c:auto val="1"/>
        <c:lblAlgn val="ctr"/>
        <c:lblOffset val="100"/>
        <c:noMultiLvlLbl val="0"/>
      </c:catAx>
      <c:valAx>
        <c:axId val="39555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9555727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95000"/>
        <a:alpha val="62000"/>
      </a:schemeClr>
    </a:solidFill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446CAC-78BA-4890-9572-DD075E56149D}" type="doc">
      <dgm:prSet loTypeId="urn:microsoft.com/office/officeart/2005/8/layout/hierarchy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1EF17046-C5A9-42D4-AADD-4983B0EA49F6}">
      <dgm:prSet phldrT="[Текст]"/>
      <dgm:spPr/>
      <dgm:t>
        <a:bodyPr/>
        <a:lstStyle/>
        <a:p>
          <a:r>
            <a:rPr lang="uk-UA" dirty="0" smtClean="0"/>
            <a:t>Консолідований бюджет галузі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385,6 </a:t>
          </a:r>
          <a:r>
            <a:rPr lang="uk-UA" dirty="0" smtClean="0"/>
            <a:t>млн. грн.</a:t>
          </a:r>
          <a:endParaRPr lang="uk-UA" dirty="0"/>
        </a:p>
      </dgm:t>
    </dgm:pt>
    <dgm:pt modelId="{04149C3C-4AD9-418C-B6CC-93726414FF5C}" type="parTrans" cxnId="{4DB2B178-0866-4949-9900-660DFB23B7A7}">
      <dgm:prSet/>
      <dgm:spPr/>
      <dgm:t>
        <a:bodyPr/>
        <a:lstStyle/>
        <a:p>
          <a:endParaRPr lang="uk-UA"/>
        </a:p>
      </dgm:t>
    </dgm:pt>
    <dgm:pt modelId="{807986C2-4DCE-4A36-AF4F-A9C24B5A5BC1}" type="sibTrans" cxnId="{4DB2B178-0866-4949-9900-660DFB23B7A7}">
      <dgm:prSet/>
      <dgm:spPr/>
      <dgm:t>
        <a:bodyPr/>
        <a:lstStyle/>
        <a:p>
          <a:endParaRPr lang="uk-UA"/>
        </a:p>
      </dgm:t>
    </dgm:pt>
    <dgm:pt modelId="{DC283E56-E75D-4B58-8D0F-9B8E8D9FC179}">
      <dgm:prSet phldrT="[Текст]"/>
      <dgm:spPr/>
      <dgm:t>
        <a:bodyPr/>
        <a:lstStyle/>
        <a:p>
          <a:r>
            <a:rPr lang="uk-UA" dirty="0" smtClean="0"/>
            <a:t>Медична субвенція-2020</a:t>
          </a:r>
          <a:br>
            <a:rPr lang="uk-UA" dirty="0" smtClean="0"/>
          </a:br>
          <a:r>
            <a:rPr lang="ru-RU" b="1" dirty="0" smtClean="0">
              <a:solidFill>
                <a:srgbClr val="FF0000"/>
              </a:solidFill>
            </a:rPr>
            <a:t>72,7</a:t>
          </a:r>
          <a:r>
            <a:rPr lang="uk-UA" dirty="0" smtClean="0"/>
            <a:t> млн. грн.</a:t>
          </a:r>
          <a:endParaRPr lang="uk-UA" dirty="0"/>
        </a:p>
      </dgm:t>
    </dgm:pt>
    <dgm:pt modelId="{091F58C4-23B9-4000-A949-FE0F6109C30D}" type="parTrans" cxnId="{F65C65D3-8CEB-4F64-AF39-7A99041CFEB5}">
      <dgm:prSet/>
      <dgm:spPr/>
      <dgm:t>
        <a:bodyPr/>
        <a:lstStyle/>
        <a:p>
          <a:endParaRPr lang="uk-UA"/>
        </a:p>
      </dgm:t>
    </dgm:pt>
    <dgm:pt modelId="{FADFF98C-B77E-4874-8978-6684B5E06D92}" type="sibTrans" cxnId="{F65C65D3-8CEB-4F64-AF39-7A99041CFEB5}">
      <dgm:prSet/>
      <dgm:spPr/>
      <dgm:t>
        <a:bodyPr/>
        <a:lstStyle/>
        <a:p>
          <a:endParaRPr lang="uk-UA"/>
        </a:p>
      </dgm:t>
    </dgm:pt>
    <dgm:pt modelId="{C56F37EF-1D3E-4A92-957A-DC352E2770ED}">
      <dgm:prSet phldrT="[Текст]"/>
      <dgm:spPr/>
      <dgm:t>
        <a:bodyPr/>
        <a:lstStyle/>
        <a:p>
          <a:r>
            <a:rPr lang="uk-UA" dirty="0" smtClean="0"/>
            <a:t>Міський бюджет 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265,6 </a:t>
          </a:r>
          <a:r>
            <a:rPr lang="uk-UA" dirty="0" smtClean="0"/>
            <a:t>млн. грн.</a:t>
          </a:r>
          <a:endParaRPr lang="uk-UA" dirty="0"/>
        </a:p>
      </dgm:t>
    </dgm:pt>
    <dgm:pt modelId="{56DBCD52-45F3-46B4-A6D8-4A466060784D}" type="parTrans" cxnId="{5A6C5EC3-8F76-42BD-8CE1-4966546BEE64}">
      <dgm:prSet/>
      <dgm:spPr/>
      <dgm:t>
        <a:bodyPr/>
        <a:lstStyle/>
        <a:p>
          <a:endParaRPr lang="uk-UA"/>
        </a:p>
      </dgm:t>
    </dgm:pt>
    <dgm:pt modelId="{4D36660E-E40C-4306-8AC9-B2FFE7FF2749}" type="sibTrans" cxnId="{5A6C5EC3-8F76-42BD-8CE1-4966546BEE64}">
      <dgm:prSet/>
      <dgm:spPr/>
      <dgm:t>
        <a:bodyPr/>
        <a:lstStyle/>
        <a:p>
          <a:endParaRPr lang="uk-UA"/>
        </a:p>
      </dgm:t>
    </dgm:pt>
    <dgm:pt modelId="{6DB253BC-3169-4AD9-BEA0-D9833EE223B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Бюджет </a:t>
          </a:r>
          <a:r>
            <a:rPr lang="ru-RU" dirty="0" err="1" smtClean="0">
              <a:solidFill>
                <a:schemeClr val="tx1"/>
              </a:solidFill>
            </a:rPr>
            <a:t>розвитку</a:t>
          </a:r>
          <a:r>
            <a:rPr lang="ru-RU" dirty="0" smtClean="0">
              <a:solidFill>
                <a:schemeClr val="tx1"/>
              </a:solidFill>
            </a:rPr>
            <a:t> (</a:t>
          </a:r>
          <a:r>
            <a:rPr lang="ru-RU" dirty="0" err="1" smtClean="0">
              <a:solidFill>
                <a:schemeClr val="tx1"/>
              </a:solidFill>
            </a:rPr>
            <a:t>реконструкція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будівель</a:t>
          </a:r>
          <a:r>
            <a:rPr lang="ru-RU" dirty="0" smtClean="0">
              <a:solidFill>
                <a:schemeClr val="tx1"/>
              </a:solidFill>
            </a:rPr>
            <a:t>)</a:t>
          </a:r>
          <a:r>
            <a:rPr lang="uk-UA" dirty="0" smtClean="0">
              <a:solidFill>
                <a:schemeClr val="tx1"/>
              </a:solidFill>
            </a:rPr>
            <a:t/>
          </a:r>
          <a:br>
            <a:rPr lang="uk-UA" dirty="0" smtClean="0">
              <a:solidFill>
                <a:schemeClr val="tx1"/>
              </a:solidFill>
            </a:rPr>
          </a:br>
          <a:r>
            <a:rPr lang="uk-UA" b="1" dirty="0" smtClean="0">
              <a:solidFill>
                <a:srgbClr val="FF0000"/>
              </a:solidFill>
            </a:rPr>
            <a:t>11,4 </a:t>
          </a:r>
          <a:r>
            <a:rPr lang="uk-UA" dirty="0" smtClean="0">
              <a:solidFill>
                <a:schemeClr val="tx1"/>
              </a:solidFill>
            </a:rPr>
            <a:t>млн. грн.</a:t>
          </a:r>
          <a:endParaRPr lang="uk-UA" dirty="0">
            <a:solidFill>
              <a:schemeClr val="tx1"/>
            </a:solidFill>
          </a:endParaRPr>
        </a:p>
      </dgm:t>
    </dgm:pt>
    <dgm:pt modelId="{07ECA8AB-202B-478B-9675-B91DAC1C175E}" type="parTrans" cxnId="{BAA69E3A-B1C9-40BC-AB5E-8A61CDCAB442}">
      <dgm:prSet/>
      <dgm:spPr/>
      <dgm:t>
        <a:bodyPr/>
        <a:lstStyle/>
        <a:p>
          <a:endParaRPr lang="uk-UA"/>
        </a:p>
      </dgm:t>
    </dgm:pt>
    <dgm:pt modelId="{B8F91AF4-E828-449E-82AF-953EE0F0F783}" type="sibTrans" cxnId="{BAA69E3A-B1C9-40BC-AB5E-8A61CDCAB442}">
      <dgm:prSet/>
      <dgm:spPr/>
      <dgm:t>
        <a:bodyPr/>
        <a:lstStyle/>
        <a:p>
          <a:endParaRPr lang="uk-UA"/>
        </a:p>
      </dgm:t>
    </dgm:pt>
    <dgm:pt modelId="{A1321A8C-4D5C-4E3F-8012-230894BF6A7F}">
      <dgm:prSet phldrT="[Текст]"/>
      <dgm:spPr/>
      <dgm:t>
        <a:bodyPr/>
        <a:lstStyle/>
        <a:p>
          <a:r>
            <a:rPr lang="uk-UA" dirty="0" err="1" smtClean="0"/>
            <a:t>Держ</a:t>
          </a:r>
          <a:r>
            <a:rPr lang="uk-UA" dirty="0" smtClean="0"/>
            <a:t>. і Обл. бюджети </a:t>
          </a:r>
          <a:br>
            <a:rPr lang="uk-UA" dirty="0" smtClean="0"/>
          </a:br>
          <a:r>
            <a:rPr lang="ru-RU" b="1" dirty="0" smtClean="0">
              <a:solidFill>
                <a:srgbClr val="FF0000"/>
              </a:solidFill>
            </a:rPr>
            <a:t>35,9</a:t>
          </a:r>
          <a:r>
            <a:rPr lang="uk-UA" dirty="0" smtClean="0"/>
            <a:t> млн. грн.</a:t>
          </a:r>
          <a:endParaRPr lang="uk-UA" dirty="0"/>
        </a:p>
      </dgm:t>
    </dgm:pt>
    <dgm:pt modelId="{40619017-F27C-4F72-8374-A535ED88FCE5}" type="parTrans" cxnId="{6CB2670E-5831-42D1-9ABA-A1B03F7E35D0}">
      <dgm:prSet/>
      <dgm:spPr/>
      <dgm:t>
        <a:bodyPr/>
        <a:lstStyle/>
        <a:p>
          <a:endParaRPr lang="uk-UA"/>
        </a:p>
      </dgm:t>
    </dgm:pt>
    <dgm:pt modelId="{17EED92E-F824-4E55-AF83-93AFE4E1F468}" type="sibTrans" cxnId="{6CB2670E-5831-42D1-9ABA-A1B03F7E35D0}">
      <dgm:prSet/>
      <dgm:spPr/>
      <dgm:t>
        <a:bodyPr/>
        <a:lstStyle/>
        <a:p>
          <a:endParaRPr lang="uk-UA"/>
        </a:p>
      </dgm:t>
    </dgm:pt>
    <dgm:pt modelId="{0B40B11A-915E-404D-9CCA-F60375E269A9}">
      <dgm:prSet phldrT="[Текст]"/>
      <dgm:spPr/>
      <dgm:t>
        <a:bodyPr/>
        <a:lstStyle/>
        <a:p>
          <a:r>
            <a:rPr lang="uk-UA" dirty="0" smtClean="0"/>
            <a:t>Поточні видатки 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170,5 </a:t>
          </a:r>
          <a:r>
            <a:rPr lang="uk-UA" dirty="0" smtClean="0"/>
            <a:t>млн. грн.</a:t>
          </a:r>
          <a:endParaRPr lang="uk-UA" dirty="0"/>
        </a:p>
      </dgm:t>
    </dgm:pt>
    <dgm:pt modelId="{224C77B2-BF90-4534-BA9A-25B5E83C94D1}" type="parTrans" cxnId="{D34F7621-CB69-47B5-8C81-A70BD5E0C45D}">
      <dgm:prSet/>
      <dgm:spPr/>
      <dgm:t>
        <a:bodyPr/>
        <a:lstStyle/>
        <a:p>
          <a:endParaRPr lang="uk-UA"/>
        </a:p>
      </dgm:t>
    </dgm:pt>
    <dgm:pt modelId="{B23207AD-4358-4A31-80FE-C9450D22204F}" type="sibTrans" cxnId="{D34F7621-CB69-47B5-8C81-A70BD5E0C45D}">
      <dgm:prSet/>
      <dgm:spPr/>
      <dgm:t>
        <a:bodyPr/>
        <a:lstStyle/>
        <a:p>
          <a:endParaRPr lang="uk-UA"/>
        </a:p>
      </dgm:t>
    </dgm:pt>
    <dgm:pt modelId="{C7EFC4BB-8A63-4682-88D8-B8774569977E}">
      <dgm:prSet phldrT="[Текст]"/>
      <dgm:spPr/>
      <dgm:t>
        <a:bodyPr/>
        <a:lstStyle/>
        <a:p>
          <a:r>
            <a:rPr lang="uk-UA" dirty="0" smtClean="0"/>
            <a:t>Капітальні видатки 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95,1</a:t>
          </a:r>
          <a:r>
            <a:rPr lang="uk-UA" b="1" dirty="0" smtClean="0"/>
            <a:t> </a:t>
          </a:r>
          <a:r>
            <a:rPr lang="uk-UA" dirty="0" smtClean="0"/>
            <a:t>млн. грн.</a:t>
          </a:r>
          <a:endParaRPr lang="uk-UA" dirty="0"/>
        </a:p>
      </dgm:t>
    </dgm:pt>
    <dgm:pt modelId="{72E7B304-5D46-416C-8620-4255C448CDFB}" type="parTrans" cxnId="{C33F3110-9DA2-41F6-B554-ECE68E82BF5B}">
      <dgm:prSet/>
      <dgm:spPr/>
      <dgm:t>
        <a:bodyPr/>
        <a:lstStyle/>
        <a:p>
          <a:endParaRPr lang="uk-UA"/>
        </a:p>
      </dgm:t>
    </dgm:pt>
    <dgm:pt modelId="{A7313E51-9A73-49EF-9A9E-5FF00114E8F2}" type="sibTrans" cxnId="{C33F3110-9DA2-41F6-B554-ECE68E82BF5B}">
      <dgm:prSet/>
      <dgm:spPr/>
      <dgm:t>
        <a:bodyPr/>
        <a:lstStyle/>
        <a:p>
          <a:endParaRPr lang="uk-UA"/>
        </a:p>
      </dgm:t>
    </dgm:pt>
    <dgm:pt modelId="{6B8A5327-21F4-4710-9E08-1364D47E76D4}">
      <dgm:prSet phldrT="[Текст]"/>
      <dgm:spPr/>
      <dgm:t>
        <a:bodyPr/>
        <a:lstStyle/>
        <a:p>
          <a:r>
            <a:rPr lang="uk-UA" dirty="0" smtClean="0"/>
            <a:t>Поточні</a:t>
          </a:r>
          <a:br>
            <a:rPr lang="uk-UA" dirty="0" smtClean="0"/>
          </a:br>
          <a:r>
            <a:rPr lang="uk-UA" dirty="0" smtClean="0"/>
            <a:t>видатки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22,9 </a:t>
          </a:r>
          <a:r>
            <a:rPr lang="uk-UA" dirty="0" smtClean="0"/>
            <a:t>млн. грн.</a:t>
          </a:r>
          <a:endParaRPr lang="uk-UA" dirty="0"/>
        </a:p>
      </dgm:t>
    </dgm:pt>
    <dgm:pt modelId="{F1ACF3C9-5248-4780-A9C4-9FD46DF9B392}" type="parTrans" cxnId="{4EE6FE71-2648-4482-B2B1-9A0F22F1E421}">
      <dgm:prSet/>
      <dgm:spPr/>
      <dgm:t>
        <a:bodyPr/>
        <a:lstStyle/>
        <a:p>
          <a:endParaRPr lang="uk-UA"/>
        </a:p>
      </dgm:t>
    </dgm:pt>
    <dgm:pt modelId="{7F719EB4-01F3-4558-A3E1-EF9B1B9EAC11}" type="sibTrans" cxnId="{4EE6FE71-2648-4482-B2B1-9A0F22F1E421}">
      <dgm:prSet/>
      <dgm:spPr/>
      <dgm:t>
        <a:bodyPr/>
        <a:lstStyle/>
        <a:p>
          <a:endParaRPr lang="uk-UA"/>
        </a:p>
      </dgm:t>
    </dgm:pt>
    <dgm:pt modelId="{228CEAB1-C23F-408B-B368-DF986817B835}">
      <dgm:prSet phldrT="[Текст]"/>
      <dgm:spPr/>
      <dgm:t>
        <a:bodyPr/>
        <a:lstStyle/>
        <a:p>
          <a:r>
            <a:rPr lang="uk-UA" dirty="0" smtClean="0"/>
            <a:t>Капітальні видатки</a:t>
          </a:r>
          <a:br>
            <a:rPr lang="uk-UA" dirty="0" smtClean="0"/>
          </a:br>
          <a:r>
            <a:rPr lang="uk-UA" b="1" dirty="0" smtClean="0">
              <a:solidFill>
                <a:srgbClr val="FF0000"/>
              </a:solidFill>
            </a:rPr>
            <a:t>13,0</a:t>
          </a:r>
          <a:r>
            <a:rPr lang="uk-UA" dirty="0" smtClean="0"/>
            <a:t> млн. грн.</a:t>
          </a:r>
          <a:endParaRPr lang="uk-UA" dirty="0"/>
        </a:p>
      </dgm:t>
    </dgm:pt>
    <dgm:pt modelId="{F5403031-8524-412F-A32E-EBBBCD5EF185}" type="parTrans" cxnId="{D98A93ED-97C5-466D-BE8B-EA3487907D55}">
      <dgm:prSet/>
      <dgm:spPr/>
      <dgm:t>
        <a:bodyPr/>
        <a:lstStyle/>
        <a:p>
          <a:endParaRPr lang="uk-UA"/>
        </a:p>
      </dgm:t>
    </dgm:pt>
    <dgm:pt modelId="{EC0E546D-CBCF-47BC-A9CC-027AC7A5C96D}" type="sibTrans" cxnId="{D98A93ED-97C5-466D-BE8B-EA3487907D55}">
      <dgm:prSet/>
      <dgm:spPr/>
      <dgm:t>
        <a:bodyPr/>
        <a:lstStyle/>
        <a:p>
          <a:endParaRPr lang="uk-UA"/>
        </a:p>
      </dgm:t>
    </dgm:pt>
    <dgm:pt modelId="{4947EEBA-5AED-4AD0-AAFD-62AA6B43A92D}" type="pres">
      <dgm:prSet presAssocID="{8B446CAC-78BA-4890-9572-DD075E5614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D213A00-B8F0-4DA8-8B1F-009E0E456CB3}" type="pres">
      <dgm:prSet presAssocID="{1EF17046-C5A9-42D4-AADD-4983B0EA49F6}" presName="hierRoot1" presStyleCnt="0"/>
      <dgm:spPr/>
    </dgm:pt>
    <dgm:pt modelId="{46F5450C-5DF4-4177-A588-4E5A7F58CEEF}" type="pres">
      <dgm:prSet presAssocID="{1EF17046-C5A9-42D4-AADD-4983B0EA49F6}" presName="composite" presStyleCnt="0"/>
      <dgm:spPr/>
    </dgm:pt>
    <dgm:pt modelId="{CD015BD5-F4BD-46B5-8634-D8FDD6CAEC8A}" type="pres">
      <dgm:prSet presAssocID="{1EF17046-C5A9-42D4-AADD-4983B0EA49F6}" presName="background" presStyleLbl="node0" presStyleIdx="0" presStyleCnt="1"/>
      <dgm:spPr/>
    </dgm:pt>
    <dgm:pt modelId="{F545CD35-3B69-4075-8184-22BBB9D0DF83}" type="pres">
      <dgm:prSet presAssocID="{1EF17046-C5A9-42D4-AADD-4983B0EA49F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2472297-F3AD-4421-9F2E-7EF9140D465D}" type="pres">
      <dgm:prSet presAssocID="{1EF17046-C5A9-42D4-AADD-4983B0EA49F6}" presName="hierChild2" presStyleCnt="0"/>
      <dgm:spPr/>
    </dgm:pt>
    <dgm:pt modelId="{4F194AE8-7B82-480C-A862-C6BCB02B8C23}" type="pres">
      <dgm:prSet presAssocID="{091F58C4-23B9-4000-A949-FE0F6109C30D}" presName="Name10" presStyleLbl="parChTrans1D2" presStyleIdx="0" presStyleCnt="4"/>
      <dgm:spPr/>
      <dgm:t>
        <a:bodyPr/>
        <a:lstStyle/>
        <a:p>
          <a:endParaRPr lang="uk-UA"/>
        </a:p>
      </dgm:t>
    </dgm:pt>
    <dgm:pt modelId="{915FBC95-95D3-46B0-AACB-C57CD07FD87A}" type="pres">
      <dgm:prSet presAssocID="{DC283E56-E75D-4B58-8D0F-9B8E8D9FC179}" presName="hierRoot2" presStyleCnt="0"/>
      <dgm:spPr/>
    </dgm:pt>
    <dgm:pt modelId="{2B9B904D-D92F-46EC-992B-0DA3D0038082}" type="pres">
      <dgm:prSet presAssocID="{DC283E56-E75D-4B58-8D0F-9B8E8D9FC179}" presName="composite2" presStyleCnt="0"/>
      <dgm:spPr/>
    </dgm:pt>
    <dgm:pt modelId="{BF748DA1-23B4-4F3C-88F9-37C895B3DAD3}" type="pres">
      <dgm:prSet presAssocID="{DC283E56-E75D-4B58-8D0F-9B8E8D9FC179}" presName="background2" presStyleLbl="node2" presStyleIdx="0" presStyleCnt="4"/>
      <dgm:spPr/>
    </dgm:pt>
    <dgm:pt modelId="{1FD9A626-21D3-46E5-B2A8-12C145CED08E}" type="pres">
      <dgm:prSet presAssocID="{DC283E56-E75D-4B58-8D0F-9B8E8D9FC179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9D40469-6190-45B1-B6F3-13928306C62F}" type="pres">
      <dgm:prSet presAssocID="{DC283E56-E75D-4B58-8D0F-9B8E8D9FC179}" presName="hierChild3" presStyleCnt="0"/>
      <dgm:spPr/>
    </dgm:pt>
    <dgm:pt modelId="{9905D87B-0CB7-45AB-BFD4-98DE89F4162F}" type="pres">
      <dgm:prSet presAssocID="{56DBCD52-45F3-46B4-A6D8-4A466060784D}" presName="Name10" presStyleLbl="parChTrans1D2" presStyleIdx="1" presStyleCnt="4"/>
      <dgm:spPr/>
      <dgm:t>
        <a:bodyPr/>
        <a:lstStyle/>
        <a:p>
          <a:endParaRPr lang="uk-UA"/>
        </a:p>
      </dgm:t>
    </dgm:pt>
    <dgm:pt modelId="{84A0A440-BD76-4C05-9507-B695586B91FD}" type="pres">
      <dgm:prSet presAssocID="{C56F37EF-1D3E-4A92-957A-DC352E2770ED}" presName="hierRoot2" presStyleCnt="0"/>
      <dgm:spPr/>
    </dgm:pt>
    <dgm:pt modelId="{B8B8FA57-2009-43F0-9AFC-75B3263D6AE5}" type="pres">
      <dgm:prSet presAssocID="{C56F37EF-1D3E-4A92-957A-DC352E2770ED}" presName="composite2" presStyleCnt="0"/>
      <dgm:spPr/>
    </dgm:pt>
    <dgm:pt modelId="{FC9DC6C2-B27F-4511-A4A6-4921E0EE26BC}" type="pres">
      <dgm:prSet presAssocID="{C56F37EF-1D3E-4A92-957A-DC352E2770ED}" presName="background2" presStyleLbl="node2" presStyleIdx="1" presStyleCnt="4"/>
      <dgm:spPr/>
    </dgm:pt>
    <dgm:pt modelId="{78F69B2C-BA9F-4E67-AB8D-A1D13E3F0798}" type="pres">
      <dgm:prSet presAssocID="{C56F37EF-1D3E-4A92-957A-DC352E2770ED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D393EDD-8C54-40D9-9278-AF048D73307D}" type="pres">
      <dgm:prSet presAssocID="{C56F37EF-1D3E-4A92-957A-DC352E2770ED}" presName="hierChild3" presStyleCnt="0"/>
      <dgm:spPr/>
    </dgm:pt>
    <dgm:pt modelId="{87B1E3F6-4755-4C69-ABC5-E746B55BC689}" type="pres">
      <dgm:prSet presAssocID="{224C77B2-BF90-4534-BA9A-25B5E83C94D1}" presName="Name17" presStyleLbl="parChTrans1D3" presStyleIdx="0" presStyleCnt="4"/>
      <dgm:spPr/>
      <dgm:t>
        <a:bodyPr/>
        <a:lstStyle/>
        <a:p>
          <a:endParaRPr lang="uk-UA"/>
        </a:p>
      </dgm:t>
    </dgm:pt>
    <dgm:pt modelId="{59C0108E-DEA7-4426-BE66-797AD67BDE60}" type="pres">
      <dgm:prSet presAssocID="{0B40B11A-915E-404D-9CCA-F60375E269A9}" presName="hierRoot3" presStyleCnt="0"/>
      <dgm:spPr/>
    </dgm:pt>
    <dgm:pt modelId="{4061A91E-053D-420C-8B2B-E4AD9E493D15}" type="pres">
      <dgm:prSet presAssocID="{0B40B11A-915E-404D-9CCA-F60375E269A9}" presName="composite3" presStyleCnt="0"/>
      <dgm:spPr/>
    </dgm:pt>
    <dgm:pt modelId="{C7F6B147-A06F-48A8-936E-5024747B19A1}" type="pres">
      <dgm:prSet presAssocID="{0B40B11A-915E-404D-9CCA-F60375E269A9}" presName="background3" presStyleLbl="node3" presStyleIdx="0" presStyleCnt="4"/>
      <dgm:spPr/>
    </dgm:pt>
    <dgm:pt modelId="{42950080-882B-48C0-B34C-BF33531F3321}" type="pres">
      <dgm:prSet presAssocID="{0B40B11A-915E-404D-9CCA-F60375E269A9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E1431CD-A83F-4DC4-9DE0-50620FDF7B34}" type="pres">
      <dgm:prSet presAssocID="{0B40B11A-915E-404D-9CCA-F60375E269A9}" presName="hierChild4" presStyleCnt="0"/>
      <dgm:spPr/>
    </dgm:pt>
    <dgm:pt modelId="{D88BA7D3-9D26-4BEF-A312-489F26556A70}" type="pres">
      <dgm:prSet presAssocID="{72E7B304-5D46-416C-8620-4255C448CDFB}" presName="Name17" presStyleLbl="parChTrans1D3" presStyleIdx="1" presStyleCnt="4"/>
      <dgm:spPr/>
      <dgm:t>
        <a:bodyPr/>
        <a:lstStyle/>
        <a:p>
          <a:endParaRPr lang="uk-UA"/>
        </a:p>
      </dgm:t>
    </dgm:pt>
    <dgm:pt modelId="{E82B8C4A-6FF3-4D94-AE11-318F4BBBFB97}" type="pres">
      <dgm:prSet presAssocID="{C7EFC4BB-8A63-4682-88D8-B8774569977E}" presName="hierRoot3" presStyleCnt="0"/>
      <dgm:spPr/>
    </dgm:pt>
    <dgm:pt modelId="{6A374D1D-0F1D-4F25-8F6F-60F2D8A698B0}" type="pres">
      <dgm:prSet presAssocID="{C7EFC4BB-8A63-4682-88D8-B8774569977E}" presName="composite3" presStyleCnt="0"/>
      <dgm:spPr/>
    </dgm:pt>
    <dgm:pt modelId="{EFC9816B-9D52-4311-8F79-AA83AD6BCEFE}" type="pres">
      <dgm:prSet presAssocID="{C7EFC4BB-8A63-4682-88D8-B8774569977E}" presName="background3" presStyleLbl="node3" presStyleIdx="1" presStyleCnt="4"/>
      <dgm:spPr/>
    </dgm:pt>
    <dgm:pt modelId="{33F22DF1-1BF4-4B4F-9DAD-0143671D6642}" type="pres">
      <dgm:prSet presAssocID="{C7EFC4BB-8A63-4682-88D8-B8774569977E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F16528E-3E19-4DD4-8443-73354C1E98D6}" type="pres">
      <dgm:prSet presAssocID="{C7EFC4BB-8A63-4682-88D8-B8774569977E}" presName="hierChild4" presStyleCnt="0"/>
      <dgm:spPr/>
    </dgm:pt>
    <dgm:pt modelId="{50FF0480-4F97-4B8F-98DA-03658100D95B}" type="pres">
      <dgm:prSet presAssocID="{40619017-F27C-4F72-8374-A535ED88FCE5}" presName="Name10" presStyleLbl="parChTrans1D2" presStyleIdx="2" presStyleCnt="4"/>
      <dgm:spPr/>
      <dgm:t>
        <a:bodyPr/>
        <a:lstStyle/>
        <a:p>
          <a:endParaRPr lang="uk-UA"/>
        </a:p>
      </dgm:t>
    </dgm:pt>
    <dgm:pt modelId="{44B3D56B-5DD2-4B74-8A80-F08027FB6E26}" type="pres">
      <dgm:prSet presAssocID="{A1321A8C-4D5C-4E3F-8012-230894BF6A7F}" presName="hierRoot2" presStyleCnt="0"/>
      <dgm:spPr/>
    </dgm:pt>
    <dgm:pt modelId="{36D5A5FD-70A1-4431-A2D6-BF0382F4DE66}" type="pres">
      <dgm:prSet presAssocID="{A1321A8C-4D5C-4E3F-8012-230894BF6A7F}" presName="composite2" presStyleCnt="0"/>
      <dgm:spPr/>
    </dgm:pt>
    <dgm:pt modelId="{D5EE051F-E810-4E02-8384-21FE4A4090F3}" type="pres">
      <dgm:prSet presAssocID="{A1321A8C-4D5C-4E3F-8012-230894BF6A7F}" presName="background2" presStyleLbl="node2" presStyleIdx="2" presStyleCnt="4"/>
      <dgm:spPr/>
    </dgm:pt>
    <dgm:pt modelId="{45AA6FC9-B58D-4D90-91E4-73C6166FE7D2}" type="pres">
      <dgm:prSet presAssocID="{A1321A8C-4D5C-4E3F-8012-230894BF6A7F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09B055E-83FB-49E9-A6CD-4BEBC73A119F}" type="pres">
      <dgm:prSet presAssocID="{A1321A8C-4D5C-4E3F-8012-230894BF6A7F}" presName="hierChild3" presStyleCnt="0"/>
      <dgm:spPr/>
    </dgm:pt>
    <dgm:pt modelId="{DBD72450-67C8-4243-A26D-9743598EDE64}" type="pres">
      <dgm:prSet presAssocID="{F1ACF3C9-5248-4780-A9C4-9FD46DF9B392}" presName="Name17" presStyleLbl="parChTrans1D3" presStyleIdx="2" presStyleCnt="4"/>
      <dgm:spPr/>
      <dgm:t>
        <a:bodyPr/>
        <a:lstStyle/>
        <a:p>
          <a:endParaRPr lang="uk-UA"/>
        </a:p>
      </dgm:t>
    </dgm:pt>
    <dgm:pt modelId="{968FE61F-B0C5-49D6-8709-0E0A813EC41A}" type="pres">
      <dgm:prSet presAssocID="{6B8A5327-21F4-4710-9E08-1364D47E76D4}" presName="hierRoot3" presStyleCnt="0"/>
      <dgm:spPr/>
    </dgm:pt>
    <dgm:pt modelId="{871306C7-7D20-4CC9-A575-960B584A3E43}" type="pres">
      <dgm:prSet presAssocID="{6B8A5327-21F4-4710-9E08-1364D47E76D4}" presName="composite3" presStyleCnt="0"/>
      <dgm:spPr/>
    </dgm:pt>
    <dgm:pt modelId="{C32A25A8-7FF8-4CE8-8203-7903CE1517FD}" type="pres">
      <dgm:prSet presAssocID="{6B8A5327-21F4-4710-9E08-1364D47E76D4}" presName="background3" presStyleLbl="node3" presStyleIdx="2" presStyleCnt="4"/>
      <dgm:spPr/>
    </dgm:pt>
    <dgm:pt modelId="{6D85F034-64BB-43D1-8CA2-FED93342C483}" type="pres">
      <dgm:prSet presAssocID="{6B8A5327-21F4-4710-9E08-1364D47E76D4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D862458-39D3-4DA5-8056-81D3CD0B1DE4}" type="pres">
      <dgm:prSet presAssocID="{6B8A5327-21F4-4710-9E08-1364D47E76D4}" presName="hierChild4" presStyleCnt="0"/>
      <dgm:spPr/>
    </dgm:pt>
    <dgm:pt modelId="{CD9584B2-8B12-4B3D-A393-E15C9CD8DD70}" type="pres">
      <dgm:prSet presAssocID="{F5403031-8524-412F-A32E-EBBBCD5EF185}" presName="Name17" presStyleLbl="parChTrans1D3" presStyleIdx="3" presStyleCnt="4"/>
      <dgm:spPr/>
      <dgm:t>
        <a:bodyPr/>
        <a:lstStyle/>
        <a:p>
          <a:endParaRPr lang="uk-UA"/>
        </a:p>
      </dgm:t>
    </dgm:pt>
    <dgm:pt modelId="{511CC87D-4046-4865-B163-FFC04160C9B0}" type="pres">
      <dgm:prSet presAssocID="{228CEAB1-C23F-408B-B368-DF986817B835}" presName="hierRoot3" presStyleCnt="0"/>
      <dgm:spPr/>
    </dgm:pt>
    <dgm:pt modelId="{A1C49087-091D-4940-B56E-5A93BD1C3E20}" type="pres">
      <dgm:prSet presAssocID="{228CEAB1-C23F-408B-B368-DF986817B835}" presName="composite3" presStyleCnt="0"/>
      <dgm:spPr/>
    </dgm:pt>
    <dgm:pt modelId="{8996E4A6-4AE5-4159-A339-8647D4880183}" type="pres">
      <dgm:prSet presAssocID="{228CEAB1-C23F-408B-B368-DF986817B835}" presName="background3" presStyleLbl="node3" presStyleIdx="3" presStyleCnt="4"/>
      <dgm:spPr/>
    </dgm:pt>
    <dgm:pt modelId="{5A954FB9-7BBC-461F-AC17-F0222DE2ADBF}" type="pres">
      <dgm:prSet presAssocID="{228CEAB1-C23F-408B-B368-DF986817B835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831D006-1B1A-442C-8891-FBAAF74DE92F}" type="pres">
      <dgm:prSet presAssocID="{228CEAB1-C23F-408B-B368-DF986817B835}" presName="hierChild4" presStyleCnt="0"/>
      <dgm:spPr/>
    </dgm:pt>
    <dgm:pt modelId="{6F69AF76-7084-47D3-802C-00CF1C1899EA}" type="pres">
      <dgm:prSet presAssocID="{07ECA8AB-202B-478B-9675-B91DAC1C175E}" presName="Name10" presStyleLbl="parChTrans1D2" presStyleIdx="3" presStyleCnt="4"/>
      <dgm:spPr/>
      <dgm:t>
        <a:bodyPr/>
        <a:lstStyle/>
        <a:p>
          <a:endParaRPr lang="uk-UA"/>
        </a:p>
      </dgm:t>
    </dgm:pt>
    <dgm:pt modelId="{72CF6C65-4F9B-40A3-8BCA-EEC03A5494E9}" type="pres">
      <dgm:prSet presAssocID="{6DB253BC-3169-4AD9-BEA0-D9833EE223BB}" presName="hierRoot2" presStyleCnt="0"/>
      <dgm:spPr/>
    </dgm:pt>
    <dgm:pt modelId="{25845FBD-9AE0-442E-BD1C-68619CE5EE3A}" type="pres">
      <dgm:prSet presAssocID="{6DB253BC-3169-4AD9-BEA0-D9833EE223BB}" presName="composite2" presStyleCnt="0"/>
      <dgm:spPr/>
    </dgm:pt>
    <dgm:pt modelId="{0F06DE5F-AB08-4E0D-B347-ED4536818DEC}" type="pres">
      <dgm:prSet presAssocID="{6DB253BC-3169-4AD9-BEA0-D9833EE223BB}" presName="background2" presStyleLbl="node2" presStyleIdx="3" presStyleCnt="4"/>
      <dgm:spPr/>
    </dgm:pt>
    <dgm:pt modelId="{492C0E57-6730-4296-A6BB-C8DC8B1CAB03}" type="pres">
      <dgm:prSet presAssocID="{6DB253BC-3169-4AD9-BEA0-D9833EE223BB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5A1448B-0A4C-4477-A15B-B095F435D832}" type="pres">
      <dgm:prSet presAssocID="{6DB253BC-3169-4AD9-BEA0-D9833EE223BB}" presName="hierChild3" presStyleCnt="0"/>
      <dgm:spPr/>
    </dgm:pt>
  </dgm:ptLst>
  <dgm:cxnLst>
    <dgm:cxn modelId="{A72D3F55-846C-41AF-B1E9-7D384B6F91B4}" type="presOf" srcId="{A1321A8C-4D5C-4E3F-8012-230894BF6A7F}" destId="{45AA6FC9-B58D-4D90-91E4-73C6166FE7D2}" srcOrd="0" destOrd="0" presId="urn:microsoft.com/office/officeart/2005/8/layout/hierarchy1"/>
    <dgm:cxn modelId="{C33F3110-9DA2-41F6-B554-ECE68E82BF5B}" srcId="{C56F37EF-1D3E-4A92-957A-DC352E2770ED}" destId="{C7EFC4BB-8A63-4682-88D8-B8774569977E}" srcOrd="1" destOrd="0" parTransId="{72E7B304-5D46-416C-8620-4255C448CDFB}" sibTransId="{A7313E51-9A73-49EF-9A9E-5FF00114E8F2}"/>
    <dgm:cxn modelId="{D98A93ED-97C5-466D-BE8B-EA3487907D55}" srcId="{A1321A8C-4D5C-4E3F-8012-230894BF6A7F}" destId="{228CEAB1-C23F-408B-B368-DF986817B835}" srcOrd="1" destOrd="0" parTransId="{F5403031-8524-412F-A32E-EBBBCD5EF185}" sibTransId="{EC0E546D-CBCF-47BC-A9CC-027AC7A5C96D}"/>
    <dgm:cxn modelId="{5A6C5EC3-8F76-42BD-8CE1-4966546BEE64}" srcId="{1EF17046-C5A9-42D4-AADD-4983B0EA49F6}" destId="{C56F37EF-1D3E-4A92-957A-DC352E2770ED}" srcOrd="1" destOrd="0" parTransId="{56DBCD52-45F3-46B4-A6D8-4A466060784D}" sibTransId="{4D36660E-E40C-4306-8AC9-B2FFE7FF2749}"/>
    <dgm:cxn modelId="{D53FE1B5-09D6-4123-89F0-136370161CD2}" type="presOf" srcId="{C56F37EF-1D3E-4A92-957A-DC352E2770ED}" destId="{78F69B2C-BA9F-4E67-AB8D-A1D13E3F0798}" srcOrd="0" destOrd="0" presId="urn:microsoft.com/office/officeart/2005/8/layout/hierarchy1"/>
    <dgm:cxn modelId="{11F15CD9-AA89-4F1B-ABF3-BA42366D8863}" type="presOf" srcId="{72E7B304-5D46-416C-8620-4255C448CDFB}" destId="{D88BA7D3-9D26-4BEF-A312-489F26556A70}" srcOrd="0" destOrd="0" presId="urn:microsoft.com/office/officeart/2005/8/layout/hierarchy1"/>
    <dgm:cxn modelId="{0B8E41EF-F1B4-49FC-8D79-D8A137E8A947}" type="presOf" srcId="{07ECA8AB-202B-478B-9675-B91DAC1C175E}" destId="{6F69AF76-7084-47D3-802C-00CF1C1899EA}" srcOrd="0" destOrd="0" presId="urn:microsoft.com/office/officeart/2005/8/layout/hierarchy1"/>
    <dgm:cxn modelId="{65881096-BD6B-4941-A89A-038136FA8E53}" type="presOf" srcId="{228CEAB1-C23F-408B-B368-DF986817B835}" destId="{5A954FB9-7BBC-461F-AC17-F0222DE2ADBF}" srcOrd="0" destOrd="0" presId="urn:microsoft.com/office/officeart/2005/8/layout/hierarchy1"/>
    <dgm:cxn modelId="{01D0E20B-D8A8-4E47-8E6F-0DEFF792352D}" type="presOf" srcId="{C7EFC4BB-8A63-4682-88D8-B8774569977E}" destId="{33F22DF1-1BF4-4B4F-9DAD-0143671D6642}" srcOrd="0" destOrd="0" presId="urn:microsoft.com/office/officeart/2005/8/layout/hierarchy1"/>
    <dgm:cxn modelId="{E31E9924-8A5F-40B5-83DF-7D12FF78CB7D}" type="presOf" srcId="{1EF17046-C5A9-42D4-AADD-4983B0EA49F6}" destId="{F545CD35-3B69-4075-8184-22BBB9D0DF83}" srcOrd="0" destOrd="0" presId="urn:microsoft.com/office/officeart/2005/8/layout/hierarchy1"/>
    <dgm:cxn modelId="{354E8248-3C90-4EA7-9B9A-A6E1AC4A6070}" type="presOf" srcId="{F1ACF3C9-5248-4780-A9C4-9FD46DF9B392}" destId="{DBD72450-67C8-4243-A26D-9743598EDE64}" srcOrd="0" destOrd="0" presId="urn:microsoft.com/office/officeart/2005/8/layout/hierarchy1"/>
    <dgm:cxn modelId="{22D3ADD8-180C-4BA1-86D3-CE8CFD42AD38}" type="presOf" srcId="{091F58C4-23B9-4000-A949-FE0F6109C30D}" destId="{4F194AE8-7B82-480C-A862-C6BCB02B8C23}" srcOrd="0" destOrd="0" presId="urn:microsoft.com/office/officeart/2005/8/layout/hierarchy1"/>
    <dgm:cxn modelId="{6CB2670E-5831-42D1-9ABA-A1B03F7E35D0}" srcId="{1EF17046-C5A9-42D4-AADD-4983B0EA49F6}" destId="{A1321A8C-4D5C-4E3F-8012-230894BF6A7F}" srcOrd="2" destOrd="0" parTransId="{40619017-F27C-4F72-8374-A535ED88FCE5}" sibTransId="{17EED92E-F824-4E55-AF83-93AFE4E1F468}"/>
    <dgm:cxn modelId="{EBA566AE-4AA8-483D-992D-76BF453DB45A}" type="presOf" srcId="{8B446CAC-78BA-4890-9572-DD075E56149D}" destId="{4947EEBA-5AED-4AD0-AAFD-62AA6B43A92D}" srcOrd="0" destOrd="0" presId="urn:microsoft.com/office/officeart/2005/8/layout/hierarchy1"/>
    <dgm:cxn modelId="{F65C65D3-8CEB-4F64-AF39-7A99041CFEB5}" srcId="{1EF17046-C5A9-42D4-AADD-4983B0EA49F6}" destId="{DC283E56-E75D-4B58-8D0F-9B8E8D9FC179}" srcOrd="0" destOrd="0" parTransId="{091F58C4-23B9-4000-A949-FE0F6109C30D}" sibTransId="{FADFF98C-B77E-4874-8978-6684B5E06D92}"/>
    <dgm:cxn modelId="{3E4E8FD1-33E1-4A2E-94D3-9CE60D8F1CCB}" type="presOf" srcId="{40619017-F27C-4F72-8374-A535ED88FCE5}" destId="{50FF0480-4F97-4B8F-98DA-03658100D95B}" srcOrd="0" destOrd="0" presId="urn:microsoft.com/office/officeart/2005/8/layout/hierarchy1"/>
    <dgm:cxn modelId="{14441998-DBBA-4AC8-A4E9-56F2ECF57E83}" type="presOf" srcId="{56DBCD52-45F3-46B4-A6D8-4A466060784D}" destId="{9905D87B-0CB7-45AB-BFD4-98DE89F4162F}" srcOrd="0" destOrd="0" presId="urn:microsoft.com/office/officeart/2005/8/layout/hierarchy1"/>
    <dgm:cxn modelId="{4EE6FE71-2648-4482-B2B1-9A0F22F1E421}" srcId="{A1321A8C-4D5C-4E3F-8012-230894BF6A7F}" destId="{6B8A5327-21F4-4710-9E08-1364D47E76D4}" srcOrd="0" destOrd="0" parTransId="{F1ACF3C9-5248-4780-A9C4-9FD46DF9B392}" sibTransId="{7F719EB4-01F3-4558-A3E1-EF9B1B9EAC11}"/>
    <dgm:cxn modelId="{A983E32B-0E2B-46DF-BA48-55D91236F62D}" type="presOf" srcId="{224C77B2-BF90-4534-BA9A-25B5E83C94D1}" destId="{87B1E3F6-4755-4C69-ABC5-E746B55BC689}" srcOrd="0" destOrd="0" presId="urn:microsoft.com/office/officeart/2005/8/layout/hierarchy1"/>
    <dgm:cxn modelId="{BAA69E3A-B1C9-40BC-AB5E-8A61CDCAB442}" srcId="{1EF17046-C5A9-42D4-AADD-4983B0EA49F6}" destId="{6DB253BC-3169-4AD9-BEA0-D9833EE223BB}" srcOrd="3" destOrd="0" parTransId="{07ECA8AB-202B-478B-9675-B91DAC1C175E}" sibTransId="{B8F91AF4-E828-449E-82AF-953EE0F0F783}"/>
    <dgm:cxn modelId="{4DB2B178-0866-4949-9900-660DFB23B7A7}" srcId="{8B446CAC-78BA-4890-9572-DD075E56149D}" destId="{1EF17046-C5A9-42D4-AADD-4983B0EA49F6}" srcOrd="0" destOrd="0" parTransId="{04149C3C-4AD9-418C-B6CC-93726414FF5C}" sibTransId="{807986C2-4DCE-4A36-AF4F-A9C24B5A5BC1}"/>
    <dgm:cxn modelId="{95ED9B35-ADDE-458E-B563-D29D14258AD3}" type="presOf" srcId="{F5403031-8524-412F-A32E-EBBBCD5EF185}" destId="{CD9584B2-8B12-4B3D-A393-E15C9CD8DD70}" srcOrd="0" destOrd="0" presId="urn:microsoft.com/office/officeart/2005/8/layout/hierarchy1"/>
    <dgm:cxn modelId="{D34F7621-CB69-47B5-8C81-A70BD5E0C45D}" srcId="{C56F37EF-1D3E-4A92-957A-DC352E2770ED}" destId="{0B40B11A-915E-404D-9CCA-F60375E269A9}" srcOrd="0" destOrd="0" parTransId="{224C77B2-BF90-4534-BA9A-25B5E83C94D1}" sibTransId="{B23207AD-4358-4A31-80FE-C9450D22204F}"/>
    <dgm:cxn modelId="{BC4D0F1A-740B-4CA0-8B90-2377B3940327}" type="presOf" srcId="{6B8A5327-21F4-4710-9E08-1364D47E76D4}" destId="{6D85F034-64BB-43D1-8CA2-FED93342C483}" srcOrd="0" destOrd="0" presId="urn:microsoft.com/office/officeart/2005/8/layout/hierarchy1"/>
    <dgm:cxn modelId="{83F3839E-CF4E-435A-89BD-87A7934F1730}" type="presOf" srcId="{0B40B11A-915E-404D-9CCA-F60375E269A9}" destId="{42950080-882B-48C0-B34C-BF33531F3321}" srcOrd="0" destOrd="0" presId="urn:microsoft.com/office/officeart/2005/8/layout/hierarchy1"/>
    <dgm:cxn modelId="{D40E7996-8792-420D-9352-1B3538DFB85B}" type="presOf" srcId="{DC283E56-E75D-4B58-8D0F-9B8E8D9FC179}" destId="{1FD9A626-21D3-46E5-B2A8-12C145CED08E}" srcOrd="0" destOrd="0" presId="urn:microsoft.com/office/officeart/2005/8/layout/hierarchy1"/>
    <dgm:cxn modelId="{26DB7139-CBAE-437A-9333-EAA76BC4D11D}" type="presOf" srcId="{6DB253BC-3169-4AD9-BEA0-D9833EE223BB}" destId="{492C0E57-6730-4296-A6BB-C8DC8B1CAB03}" srcOrd="0" destOrd="0" presId="urn:microsoft.com/office/officeart/2005/8/layout/hierarchy1"/>
    <dgm:cxn modelId="{55652B0A-4CEF-467E-8DBC-2D8B0D82FDBD}" type="presParOf" srcId="{4947EEBA-5AED-4AD0-AAFD-62AA6B43A92D}" destId="{0D213A00-B8F0-4DA8-8B1F-009E0E456CB3}" srcOrd="0" destOrd="0" presId="urn:microsoft.com/office/officeart/2005/8/layout/hierarchy1"/>
    <dgm:cxn modelId="{F17B800A-B007-4FD2-8377-3FF8CA976B1A}" type="presParOf" srcId="{0D213A00-B8F0-4DA8-8B1F-009E0E456CB3}" destId="{46F5450C-5DF4-4177-A588-4E5A7F58CEEF}" srcOrd="0" destOrd="0" presId="urn:microsoft.com/office/officeart/2005/8/layout/hierarchy1"/>
    <dgm:cxn modelId="{4C5B9000-4715-46F5-8FED-75EB260FE03F}" type="presParOf" srcId="{46F5450C-5DF4-4177-A588-4E5A7F58CEEF}" destId="{CD015BD5-F4BD-46B5-8634-D8FDD6CAEC8A}" srcOrd="0" destOrd="0" presId="urn:microsoft.com/office/officeart/2005/8/layout/hierarchy1"/>
    <dgm:cxn modelId="{FC34C665-06F7-47BA-BBCF-10753B4851FF}" type="presParOf" srcId="{46F5450C-5DF4-4177-A588-4E5A7F58CEEF}" destId="{F545CD35-3B69-4075-8184-22BBB9D0DF83}" srcOrd="1" destOrd="0" presId="urn:microsoft.com/office/officeart/2005/8/layout/hierarchy1"/>
    <dgm:cxn modelId="{E837499E-B68D-4D50-8084-118E1E71E068}" type="presParOf" srcId="{0D213A00-B8F0-4DA8-8B1F-009E0E456CB3}" destId="{B2472297-F3AD-4421-9F2E-7EF9140D465D}" srcOrd="1" destOrd="0" presId="urn:microsoft.com/office/officeart/2005/8/layout/hierarchy1"/>
    <dgm:cxn modelId="{32DD5C46-BD36-4531-A97C-C70B22CC71A7}" type="presParOf" srcId="{B2472297-F3AD-4421-9F2E-7EF9140D465D}" destId="{4F194AE8-7B82-480C-A862-C6BCB02B8C23}" srcOrd="0" destOrd="0" presId="urn:microsoft.com/office/officeart/2005/8/layout/hierarchy1"/>
    <dgm:cxn modelId="{79AED0E7-C9B8-4215-A4AE-B1696DDF7131}" type="presParOf" srcId="{B2472297-F3AD-4421-9F2E-7EF9140D465D}" destId="{915FBC95-95D3-46B0-AACB-C57CD07FD87A}" srcOrd="1" destOrd="0" presId="urn:microsoft.com/office/officeart/2005/8/layout/hierarchy1"/>
    <dgm:cxn modelId="{97C628D3-22A4-4268-8C2A-7649C27C71D2}" type="presParOf" srcId="{915FBC95-95D3-46B0-AACB-C57CD07FD87A}" destId="{2B9B904D-D92F-46EC-992B-0DA3D0038082}" srcOrd="0" destOrd="0" presId="urn:microsoft.com/office/officeart/2005/8/layout/hierarchy1"/>
    <dgm:cxn modelId="{ADBC3915-65BA-44B5-BFA1-D429E2C6E443}" type="presParOf" srcId="{2B9B904D-D92F-46EC-992B-0DA3D0038082}" destId="{BF748DA1-23B4-4F3C-88F9-37C895B3DAD3}" srcOrd="0" destOrd="0" presId="urn:microsoft.com/office/officeart/2005/8/layout/hierarchy1"/>
    <dgm:cxn modelId="{1EFCDBAF-A8B5-47CE-98ED-0C495F5BF36E}" type="presParOf" srcId="{2B9B904D-D92F-46EC-992B-0DA3D0038082}" destId="{1FD9A626-21D3-46E5-B2A8-12C145CED08E}" srcOrd="1" destOrd="0" presId="urn:microsoft.com/office/officeart/2005/8/layout/hierarchy1"/>
    <dgm:cxn modelId="{34DF3030-0C85-4A12-A842-14A53188077E}" type="presParOf" srcId="{915FBC95-95D3-46B0-AACB-C57CD07FD87A}" destId="{C9D40469-6190-45B1-B6F3-13928306C62F}" srcOrd="1" destOrd="0" presId="urn:microsoft.com/office/officeart/2005/8/layout/hierarchy1"/>
    <dgm:cxn modelId="{B522C2A4-7CCE-41F2-A127-9CAC8D1C5B51}" type="presParOf" srcId="{B2472297-F3AD-4421-9F2E-7EF9140D465D}" destId="{9905D87B-0CB7-45AB-BFD4-98DE89F4162F}" srcOrd="2" destOrd="0" presId="urn:microsoft.com/office/officeart/2005/8/layout/hierarchy1"/>
    <dgm:cxn modelId="{29B305D8-5A87-47EA-A5C2-744A1DB6D1CC}" type="presParOf" srcId="{B2472297-F3AD-4421-9F2E-7EF9140D465D}" destId="{84A0A440-BD76-4C05-9507-B695586B91FD}" srcOrd="3" destOrd="0" presId="urn:microsoft.com/office/officeart/2005/8/layout/hierarchy1"/>
    <dgm:cxn modelId="{47585605-9B07-40DE-9808-6377160F5FC2}" type="presParOf" srcId="{84A0A440-BD76-4C05-9507-B695586B91FD}" destId="{B8B8FA57-2009-43F0-9AFC-75B3263D6AE5}" srcOrd="0" destOrd="0" presId="urn:microsoft.com/office/officeart/2005/8/layout/hierarchy1"/>
    <dgm:cxn modelId="{97D6B1D5-A3C5-4CD4-A12E-BEF12B19FDC8}" type="presParOf" srcId="{B8B8FA57-2009-43F0-9AFC-75B3263D6AE5}" destId="{FC9DC6C2-B27F-4511-A4A6-4921E0EE26BC}" srcOrd="0" destOrd="0" presId="urn:microsoft.com/office/officeart/2005/8/layout/hierarchy1"/>
    <dgm:cxn modelId="{BAF234AC-6C97-4C63-B074-756AC5380A45}" type="presParOf" srcId="{B8B8FA57-2009-43F0-9AFC-75B3263D6AE5}" destId="{78F69B2C-BA9F-4E67-AB8D-A1D13E3F0798}" srcOrd="1" destOrd="0" presId="urn:microsoft.com/office/officeart/2005/8/layout/hierarchy1"/>
    <dgm:cxn modelId="{405EDCC8-2079-4737-B78B-113924FCA217}" type="presParOf" srcId="{84A0A440-BD76-4C05-9507-B695586B91FD}" destId="{FD393EDD-8C54-40D9-9278-AF048D73307D}" srcOrd="1" destOrd="0" presId="urn:microsoft.com/office/officeart/2005/8/layout/hierarchy1"/>
    <dgm:cxn modelId="{E282509C-4869-49AF-9367-6D1AF735DDEB}" type="presParOf" srcId="{FD393EDD-8C54-40D9-9278-AF048D73307D}" destId="{87B1E3F6-4755-4C69-ABC5-E746B55BC689}" srcOrd="0" destOrd="0" presId="urn:microsoft.com/office/officeart/2005/8/layout/hierarchy1"/>
    <dgm:cxn modelId="{FB478E6E-0B5B-49C7-94BC-7EF477EA0C0F}" type="presParOf" srcId="{FD393EDD-8C54-40D9-9278-AF048D73307D}" destId="{59C0108E-DEA7-4426-BE66-797AD67BDE60}" srcOrd="1" destOrd="0" presId="urn:microsoft.com/office/officeart/2005/8/layout/hierarchy1"/>
    <dgm:cxn modelId="{E3844BB9-D6F7-4C3F-BFA2-1327D8F38E69}" type="presParOf" srcId="{59C0108E-DEA7-4426-BE66-797AD67BDE60}" destId="{4061A91E-053D-420C-8B2B-E4AD9E493D15}" srcOrd="0" destOrd="0" presId="urn:microsoft.com/office/officeart/2005/8/layout/hierarchy1"/>
    <dgm:cxn modelId="{9287C14B-1176-408E-8872-BCA394483A68}" type="presParOf" srcId="{4061A91E-053D-420C-8B2B-E4AD9E493D15}" destId="{C7F6B147-A06F-48A8-936E-5024747B19A1}" srcOrd="0" destOrd="0" presId="urn:microsoft.com/office/officeart/2005/8/layout/hierarchy1"/>
    <dgm:cxn modelId="{71FEEDE3-19F2-4A32-9386-EBD7A1EE192F}" type="presParOf" srcId="{4061A91E-053D-420C-8B2B-E4AD9E493D15}" destId="{42950080-882B-48C0-B34C-BF33531F3321}" srcOrd="1" destOrd="0" presId="urn:microsoft.com/office/officeart/2005/8/layout/hierarchy1"/>
    <dgm:cxn modelId="{B7BBEDB5-28DB-4E9A-8E41-470961B1D1A7}" type="presParOf" srcId="{59C0108E-DEA7-4426-BE66-797AD67BDE60}" destId="{3E1431CD-A83F-4DC4-9DE0-50620FDF7B34}" srcOrd="1" destOrd="0" presId="urn:microsoft.com/office/officeart/2005/8/layout/hierarchy1"/>
    <dgm:cxn modelId="{9D014EF5-5A1E-48F3-8015-FDCFFE10A047}" type="presParOf" srcId="{FD393EDD-8C54-40D9-9278-AF048D73307D}" destId="{D88BA7D3-9D26-4BEF-A312-489F26556A70}" srcOrd="2" destOrd="0" presId="urn:microsoft.com/office/officeart/2005/8/layout/hierarchy1"/>
    <dgm:cxn modelId="{6B6BE9A6-EFE5-42A4-B50F-B39FDFF1AD07}" type="presParOf" srcId="{FD393EDD-8C54-40D9-9278-AF048D73307D}" destId="{E82B8C4A-6FF3-4D94-AE11-318F4BBBFB97}" srcOrd="3" destOrd="0" presId="urn:microsoft.com/office/officeart/2005/8/layout/hierarchy1"/>
    <dgm:cxn modelId="{29E24397-9EE1-448C-A68A-98891487A60C}" type="presParOf" srcId="{E82B8C4A-6FF3-4D94-AE11-318F4BBBFB97}" destId="{6A374D1D-0F1D-4F25-8F6F-60F2D8A698B0}" srcOrd="0" destOrd="0" presId="urn:microsoft.com/office/officeart/2005/8/layout/hierarchy1"/>
    <dgm:cxn modelId="{99F9A365-F708-4B81-8F87-3D28F87810E6}" type="presParOf" srcId="{6A374D1D-0F1D-4F25-8F6F-60F2D8A698B0}" destId="{EFC9816B-9D52-4311-8F79-AA83AD6BCEFE}" srcOrd="0" destOrd="0" presId="urn:microsoft.com/office/officeart/2005/8/layout/hierarchy1"/>
    <dgm:cxn modelId="{2B8431F5-D9A2-4B25-942D-C9EFB140372C}" type="presParOf" srcId="{6A374D1D-0F1D-4F25-8F6F-60F2D8A698B0}" destId="{33F22DF1-1BF4-4B4F-9DAD-0143671D6642}" srcOrd="1" destOrd="0" presId="urn:microsoft.com/office/officeart/2005/8/layout/hierarchy1"/>
    <dgm:cxn modelId="{4174E2EF-4E39-4542-BBFD-F7157A10831D}" type="presParOf" srcId="{E82B8C4A-6FF3-4D94-AE11-318F4BBBFB97}" destId="{9F16528E-3E19-4DD4-8443-73354C1E98D6}" srcOrd="1" destOrd="0" presId="urn:microsoft.com/office/officeart/2005/8/layout/hierarchy1"/>
    <dgm:cxn modelId="{DED273E0-EC50-4EBF-ADDB-F65B5143E4F7}" type="presParOf" srcId="{B2472297-F3AD-4421-9F2E-7EF9140D465D}" destId="{50FF0480-4F97-4B8F-98DA-03658100D95B}" srcOrd="4" destOrd="0" presId="urn:microsoft.com/office/officeart/2005/8/layout/hierarchy1"/>
    <dgm:cxn modelId="{392CC16A-6431-4FCF-9BE5-631BD1017FE2}" type="presParOf" srcId="{B2472297-F3AD-4421-9F2E-7EF9140D465D}" destId="{44B3D56B-5DD2-4B74-8A80-F08027FB6E26}" srcOrd="5" destOrd="0" presId="urn:microsoft.com/office/officeart/2005/8/layout/hierarchy1"/>
    <dgm:cxn modelId="{3E8B09EF-7F20-4470-9492-3F5BFD7C889B}" type="presParOf" srcId="{44B3D56B-5DD2-4B74-8A80-F08027FB6E26}" destId="{36D5A5FD-70A1-4431-A2D6-BF0382F4DE66}" srcOrd="0" destOrd="0" presId="urn:microsoft.com/office/officeart/2005/8/layout/hierarchy1"/>
    <dgm:cxn modelId="{C4A2E9CB-179A-4AB0-A70A-3784FD4053DE}" type="presParOf" srcId="{36D5A5FD-70A1-4431-A2D6-BF0382F4DE66}" destId="{D5EE051F-E810-4E02-8384-21FE4A4090F3}" srcOrd="0" destOrd="0" presId="urn:microsoft.com/office/officeart/2005/8/layout/hierarchy1"/>
    <dgm:cxn modelId="{E9EE691A-3EEA-487C-81C0-B67D47B717C2}" type="presParOf" srcId="{36D5A5FD-70A1-4431-A2D6-BF0382F4DE66}" destId="{45AA6FC9-B58D-4D90-91E4-73C6166FE7D2}" srcOrd="1" destOrd="0" presId="urn:microsoft.com/office/officeart/2005/8/layout/hierarchy1"/>
    <dgm:cxn modelId="{91E322B2-AEB5-438E-B018-30739C2DDC22}" type="presParOf" srcId="{44B3D56B-5DD2-4B74-8A80-F08027FB6E26}" destId="{809B055E-83FB-49E9-A6CD-4BEBC73A119F}" srcOrd="1" destOrd="0" presId="urn:microsoft.com/office/officeart/2005/8/layout/hierarchy1"/>
    <dgm:cxn modelId="{83EF57F0-A2D5-4ED0-92A6-19599D3C33D2}" type="presParOf" srcId="{809B055E-83FB-49E9-A6CD-4BEBC73A119F}" destId="{DBD72450-67C8-4243-A26D-9743598EDE64}" srcOrd="0" destOrd="0" presId="urn:microsoft.com/office/officeart/2005/8/layout/hierarchy1"/>
    <dgm:cxn modelId="{F0D28C7A-9AF1-4CC9-8417-BB42E2936542}" type="presParOf" srcId="{809B055E-83FB-49E9-A6CD-4BEBC73A119F}" destId="{968FE61F-B0C5-49D6-8709-0E0A813EC41A}" srcOrd="1" destOrd="0" presId="urn:microsoft.com/office/officeart/2005/8/layout/hierarchy1"/>
    <dgm:cxn modelId="{E59BA56E-2EF3-4F8C-A70E-C0BB237D4134}" type="presParOf" srcId="{968FE61F-B0C5-49D6-8709-0E0A813EC41A}" destId="{871306C7-7D20-4CC9-A575-960B584A3E43}" srcOrd="0" destOrd="0" presId="urn:microsoft.com/office/officeart/2005/8/layout/hierarchy1"/>
    <dgm:cxn modelId="{AA5282F7-75AB-492A-AFA7-356166B1F534}" type="presParOf" srcId="{871306C7-7D20-4CC9-A575-960B584A3E43}" destId="{C32A25A8-7FF8-4CE8-8203-7903CE1517FD}" srcOrd="0" destOrd="0" presId="urn:microsoft.com/office/officeart/2005/8/layout/hierarchy1"/>
    <dgm:cxn modelId="{18244DF1-730E-4E20-85C9-FEC8BD2E0896}" type="presParOf" srcId="{871306C7-7D20-4CC9-A575-960B584A3E43}" destId="{6D85F034-64BB-43D1-8CA2-FED93342C483}" srcOrd="1" destOrd="0" presId="urn:microsoft.com/office/officeart/2005/8/layout/hierarchy1"/>
    <dgm:cxn modelId="{ADD16E48-FFB5-4C19-BE11-F588AA612806}" type="presParOf" srcId="{968FE61F-B0C5-49D6-8709-0E0A813EC41A}" destId="{6D862458-39D3-4DA5-8056-81D3CD0B1DE4}" srcOrd="1" destOrd="0" presId="urn:microsoft.com/office/officeart/2005/8/layout/hierarchy1"/>
    <dgm:cxn modelId="{C50DD9BD-5F8E-454E-8A33-855346EF9FED}" type="presParOf" srcId="{809B055E-83FB-49E9-A6CD-4BEBC73A119F}" destId="{CD9584B2-8B12-4B3D-A393-E15C9CD8DD70}" srcOrd="2" destOrd="0" presId="urn:microsoft.com/office/officeart/2005/8/layout/hierarchy1"/>
    <dgm:cxn modelId="{727992F0-6D3D-4D1D-92D9-701A94834832}" type="presParOf" srcId="{809B055E-83FB-49E9-A6CD-4BEBC73A119F}" destId="{511CC87D-4046-4865-B163-FFC04160C9B0}" srcOrd="3" destOrd="0" presId="urn:microsoft.com/office/officeart/2005/8/layout/hierarchy1"/>
    <dgm:cxn modelId="{2697265A-1293-491C-9406-2515537EFBEB}" type="presParOf" srcId="{511CC87D-4046-4865-B163-FFC04160C9B0}" destId="{A1C49087-091D-4940-B56E-5A93BD1C3E20}" srcOrd="0" destOrd="0" presId="urn:microsoft.com/office/officeart/2005/8/layout/hierarchy1"/>
    <dgm:cxn modelId="{8A92C826-8086-4AFC-BF6E-6724D60161C1}" type="presParOf" srcId="{A1C49087-091D-4940-B56E-5A93BD1C3E20}" destId="{8996E4A6-4AE5-4159-A339-8647D4880183}" srcOrd="0" destOrd="0" presId="urn:microsoft.com/office/officeart/2005/8/layout/hierarchy1"/>
    <dgm:cxn modelId="{15B8D8F7-D1C0-4579-8B52-F2642896FFC2}" type="presParOf" srcId="{A1C49087-091D-4940-B56E-5A93BD1C3E20}" destId="{5A954FB9-7BBC-461F-AC17-F0222DE2ADBF}" srcOrd="1" destOrd="0" presId="urn:microsoft.com/office/officeart/2005/8/layout/hierarchy1"/>
    <dgm:cxn modelId="{930F4F1A-11A7-4497-81D3-BB3EE67D1BFE}" type="presParOf" srcId="{511CC87D-4046-4865-B163-FFC04160C9B0}" destId="{2831D006-1B1A-442C-8891-FBAAF74DE92F}" srcOrd="1" destOrd="0" presId="urn:microsoft.com/office/officeart/2005/8/layout/hierarchy1"/>
    <dgm:cxn modelId="{DE22A749-6FEF-4FD5-A170-E3C7E2AB731A}" type="presParOf" srcId="{B2472297-F3AD-4421-9F2E-7EF9140D465D}" destId="{6F69AF76-7084-47D3-802C-00CF1C1899EA}" srcOrd="6" destOrd="0" presId="urn:microsoft.com/office/officeart/2005/8/layout/hierarchy1"/>
    <dgm:cxn modelId="{4B6DD06F-439A-4BA6-A055-89CC853B8D13}" type="presParOf" srcId="{B2472297-F3AD-4421-9F2E-7EF9140D465D}" destId="{72CF6C65-4F9B-40A3-8BCA-EEC03A5494E9}" srcOrd="7" destOrd="0" presId="urn:microsoft.com/office/officeart/2005/8/layout/hierarchy1"/>
    <dgm:cxn modelId="{5E80E83C-6DC5-4E98-9850-212AFCBC3D8D}" type="presParOf" srcId="{72CF6C65-4F9B-40A3-8BCA-EEC03A5494E9}" destId="{25845FBD-9AE0-442E-BD1C-68619CE5EE3A}" srcOrd="0" destOrd="0" presId="urn:microsoft.com/office/officeart/2005/8/layout/hierarchy1"/>
    <dgm:cxn modelId="{CCF14F89-5151-47BA-943C-97CC1176114B}" type="presParOf" srcId="{25845FBD-9AE0-442E-BD1C-68619CE5EE3A}" destId="{0F06DE5F-AB08-4E0D-B347-ED4536818DEC}" srcOrd="0" destOrd="0" presId="urn:microsoft.com/office/officeart/2005/8/layout/hierarchy1"/>
    <dgm:cxn modelId="{8FAFE227-D344-40C3-979D-3A363AFC02E1}" type="presParOf" srcId="{25845FBD-9AE0-442E-BD1C-68619CE5EE3A}" destId="{492C0E57-6730-4296-A6BB-C8DC8B1CAB03}" srcOrd="1" destOrd="0" presId="urn:microsoft.com/office/officeart/2005/8/layout/hierarchy1"/>
    <dgm:cxn modelId="{6982769F-A98A-436D-9927-1CD465C1FB3E}" type="presParOf" srcId="{72CF6C65-4F9B-40A3-8BCA-EEC03A5494E9}" destId="{65A1448B-0A4C-4477-A15B-B095F435D83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105932-FB26-4B7C-9AD6-FD6ED2CF1ADF}" type="doc">
      <dgm:prSet loTypeId="urn:microsoft.com/office/officeart/2005/8/layout/list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uk-UA"/>
        </a:p>
      </dgm:t>
    </dgm:pt>
    <dgm:pt modelId="{C8490776-B61B-4C0C-9B95-C4F5518C3649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4464</a:t>
          </a:r>
          <a:r>
            <a:rPr lang="uk-UA" sz="1600" dirty="0" smtClean="0">
              <a:solidFill>
                <a:srgbClr val="FF0000"/>
              </a:solidFill>
            </a:rPr>
            <a:t> </a:t>
          </a:r>
          <a:r>
            <a:rPr lang="uk-UA" sz="1600" dirty="0" smtClean="0"/>
            <a:t>вінничан отримали пільгові рецепти на суму 4,9</a:t>
          </a:r>
          <a:r>
            <a:rPr lang="uk-UA" sz="1600" b="1" dirty="0" smtClean="0">
              <a:solidFill>
                <a:schemeClr val="tx1"/>
              </a:solidFill>
            </a:rPr>
            <a:t> </a:t>
          </a:r>
          <a:r>
            <a:rPr lang="uk-UA" sz="1600" dirty="0" smtClean="0"/>
            <a:t>млн. грн. </a:t>
          </a:r>
          <a:endParaRPr lang="uk-UA" sz="1600" dirty="0"/>
        </a:p>
      </dgm:t>
    </dgm:pt>
    <dgm:pt modelId="{D7434598-CED9-4A06-ADE4-7AD13B2B01F3}" type="parTrans" cxnId="{63108C35-F6BE-4FA0-A4E5-A269003ECA1A}">
      <dgm:prSet/>
      <dgm:spPr/>
      <dgm:t>
        <a:bodyPr/>
        <a:lstStyle/>
        <a:p>
          <a:endParaRPr lang="uk-UA" sz="2000"/>
        </a:p>
      </dgm:t>
    </dgm:pt>
    <dgm:pt modelId="{7AE6EA60-157E-4601-BC4A-AD01F6A920FB}" type="sibTrans" cxnId="{63108C35-F6BE-4FA0-A4E5-A269003ECA1A}">
      <dgm:prSet/>
      <dgm:spPr/>
      <dgm:t>
        <a:bodyPr/>
        <a:lstStyle/>
        <a:p>
          <a:endParaRPr lang="uk-UA" sz="2000"/>
        </a:p>
      </dgm:t>
    </dgm:pt>
    <dgm:pt modelId="{9F8CD3D4-E481-44CE-BF32-213692F97966}">
      <dgm:prSet phldrT="[Текст]" custT="1"/>
      <dgm:spPr/>
      <dgm:t>
        <a:bodyPr/>
        <a:lstStyle/>
        <a:p>
          <a:r>
            <a:rPr lang="uk-UA" sz="1600" dirty="0" smtClean="0">
              <a:solidFill>
                <a:schemeClr val="tx1"/>
              </a:solidFill>
            </a:rPr>
            <a:t>Для лікування </a:t>
          </a:r>
          <a:r>
            <a:rPr lang="uk-UA" sz="1600" b="1" dirty="0" smtClean="0">
              <a:solidFill>
                <a:schemeClr val="tx1"/>
              </a:solidFill>
            </a:rPr>
            <a:t>2 015 </a:t>
          </a:r>
          <a:r>
            <a:rPr lang="uk-UA" sz="1600" b="0" dirty="0" smtClean="0">
              <a:solidFill>
                <a:schemeClr val="tx1"/>
              </a:solidFill>
            </a:rPr>
            <a:t>х</a:t>
          </a:r>
          <a:r>
            <a:rPr lang="uk-UA" sz="1600" dirty="0" smtClean="0">
              <a:solidFill>
                <a:schemeClr val="tx1"/>
              </a:solidFill>
            </a:rPr>
            <a:t>ворих з психічними розладами ВОКПНЛ ім. акад. Ющенка передана субвенція в сумі </a:t>
          </a:r>
          <a:r>
            <a:rPr lang="uk-UA" sz="1600" b="1" dirty="0" smtClean="0">
              <a:solidFill>
                <a:schemeClr val="tx1"/>
              </a:solidFill>
            </a:rPr>
            <a:t>1,5 </a:t>
          </a:r>
          <a:r>
            <a:rPr lang="uk-UA" sz="1600" dirty="0" smtClean="0">
              <a:solidFill>
                <a:schemeClr val="tx1"/>
              </a:solidFill>
            </a:rPr>
            <a:t>млн. грн.</a:t>
          </a:r>
          <a:endParaRPr lang="uk-UA" sz="1600" dirty="0">
            <a:solidFill>
              <a:schemeClr val="tx1"/>
            </a:solidFill>
          </a:endParaRPr>
        </a:p>
      </dgm:t>
    </dgm:pt>
    <dgm:pt modelId="{DB3C2F11-8338-4A65-8EFF-CF6E73F67888}" type="parTrans" cxnId="{88E2B6B2-A2E6-4CFE-99F3-2F51A9E162F3}">
      <dgm:prSet/>
      <dgm:spPr/>
      <dgm:t>
        <a:bodyPr/>
        <a:lstStyle/>
        <a:p>
          <a:endParaRPr lang="uk-UA" sz="2000"/>
        </a:p>
      </dgm:t>
    </dgm:pt>
    <dgm:pt modelId="{2DBAABE9-5308-4074-8708-293B168630C9}" type="sibTrans" cxnId="{88E2B6B2-A2E6-4CFE-99F3-2F51A9E162F3}">
      <dgm:prSet/>
      <dgm:spPr/>
      <dgm:t>
        <a:bodyPr/>
        <a:lstStyle/>
        <a:p>
          <a:endParaRPr lang="uk-UA" sz="2000"/>
        </a:p>
      </dgm:t>
    </dgm:pt>
    <dgm:pt modelId="{03409793-F01C-4490-8AD4-F481F1ACDD0B}">
      <dgm:prSet phldrT="[Текст]" custT="1"/>
      <dgm:spPr/>
      <dgm:t>
        <a:bodyPr/>
        <a:lstStyle/>
        <a:p>
          <a:r>
            <a:rPr lang="uk-UA" sz="1600" dirty="0" smtClean="0"/>
            <a:t>Для супроводу гемодіалізу 91 вінничанину в ВОКЛ ім. М.Пирогова передана субвенція в сумі </a:t>
          </a:r>
          <a:r>
            <a:rPr lang="uk-UA" sz="1600" b="1" dirty="0" smtClean="0">
              <a:solidFill>
                <a:schemeClr val="tx1"/>
              </a:solidFill>
            </a:rPr>
            <a:t>1,047</a:t>
          </a:r>
          <a:r>
            <a:rPr lang="uk-UA" sz="1600" dirty="0" smtClean="0">
              <a:solidFill>
                <a:schemeClr val="tx1"/>
              </a:solidFill>
            </a:rPr>
            <a:t> млн. грн.</a:t>
          </a:r>
          <a:endParaRPr lang="uk-UA" sz="1600" dirty="0">
            <a:solidFill>
              <a:schemeClr val="tx1"/>
            </a:solidFill>
          </a:endParaRPr>
        </a:p>
      </dgm:t>
    </dgm:pt>
    <dgm:pt modelId="{62783BC5-95D7-43F1-8AC1-A70CFBEB4CCB}" type="parTrans" cxnId="{1E8137F9-BBC5-4CD2-B7D2-B0A5733EDE04}">
      <dgm:prSet/>
      <dgm:spPr/>
      <dgm:t>
        <a:bodyPr/>
        <a:lstStyle/>
        <a:p>
          <a:endParaRPr lang="uk-UA" sz="2000"/>
        </a:p>
      </dgm:t>
    </dgm:pt>
    <dgm:pt modelId="{33220845-EC22-4623-982A-380B30CFF252}" type="sibTrans" cxnId="{1E8137F9-BBC5-4CD2-B7D2-B0A5733EDE04}">
      <dgm:prSet/>
      <dgm:spPr/>
      <dgm:t>
        <a:bodyPr/>
        <a:lstStyle/>
        <a:p>
          <a:endParaRPr lang="uk-UA" sz="2000"/>
        </a:p>
      </dgm:t>
    </dgm:pt>
    <dgm:pt modelId="{132FBB7F-824A-4D45-850D-E0FD24F9CF7F}">
      <dgm:prSet phldrT="[Текст]" custT="1"/>
      <dgm:spPr/>
      <dgm:t>
        <a:bodyPr/>
        <a:lstStyle/>
        <a:p>
          <a:r>
            <a:rPr lang="uk-UA" sz="1600" dirty="0" smtClean="0"/>
            <a:t>Забезпечення пільгових категорій населення відповідно до Постанови КМУ №1303/1998</a:t>
          </a:r>
          <a:br>
            <a:rPr lang="uk-UA" sz="1600" dirty="0" smtClean="0"/>
          </a:br>
          <a:r>
            <a:rPr lang="uk-UA" sz="1600" dirty="0" smtClean="0"/>
            <a:t>передбачено на 2020 рік </a:t>
          </a:r>
          <a:r>
            <a:rPr lang="uk-UA" sz="1600" b="1" dirty="0" smtClean="0">
              <a:solidFill>
                <a:schemeClr val="bg1"/>
              </a:solidFill>
            </a:rPr>
            <a:t>4,9</a:t>
          </a:r>
          <a:r>
            <a:rPr lang="uk-UA" sz="1600" dirty="0" smtClean="0">
              <a:solidFill>
                <a:schemeClr val="bg1"/>
              </a:solidFill>
            </a:rPr>
            <a:t> млн. грн. (за рахунок місцевого бюджету)</a:t>
          </a:r>
          <a:endParaRPr lang="uk-UA" sz="1600" dirty="0">
            <a:solidFill>
              <a:schemeClr val="bg1"/>
            </a:solidFill>
          </a:endParaRPr>
        </a:p>
      </dgm:t>
    </dgm:pt>
    <dgm:pt modelId="{08C85D69-5398-4145-B51D-5905A9E11519}" type="parTrans" cxnId="{24CFD41A-9781-426D-B53C-B01A7B37D497}">
      <dgm:prSet/>
      <dgm:spPr/>
      <dgm:t>
        <a:bodyPr/>
        <a:lstStyle/>
        <a:p>
          <a:endParaRPr lang="uk-UA" sz="2000"/>
        </a:p>
      </dgm:t>
    </dgm:pt>
    <dgm:pt modelId="{6B871CE4-53FA-404D-B5FF-C203FE4E0853}" type="sibTrans" cxnId="{24CFD41A-9781-426D-B53C-B01A7B37D497}">
      <dgm:prSet/>
      <dgm:spPr/>
      <dgm:t>
        <a:bodyPr/>
        <a:lstStyle/>
        <a:p>
          <a:endParaRPr lang="uk-UA" sz="2000"/>
        </a:p>
      </dgm:t>
    </dgm:pt>
    <dgm:pt modelId="{6B71F24E-79D1-499A-87C4-8C7930FDA062}">
      <dgm:prSet phldrT="[Текст]" custT="1"/>
      <dgm:spPr/>
      <dgm:t>
        <a:bodyPr/>
        <a:lstStyle/>
        <a:p>
          <a:r>
            <a:rPr lang="uk-UA" sz="1600" dirty="0" smtClean="0"/>
            <a:t>Субвенції обласним медичним закладам для лікування вінничан </a:t>
          </a:r>
          <a:r>
            <a:rPr lang="uk-UA" sz="1600" dirty="0" smtClean="0">
              <a:solidFill>
                <a:schemeClr val="bg1"/>
              </a:solidFill>
            </a:rPr>
            <a:t>в 2020 році – </a:t>
          </a:r>
          <a:r>
            <a:rPr lang="uk-UA" sz="1600" b="1" dirty="0" smtClean="0">
              <a:solidFill>
                <a:schemeClr val="bg1"/>
              </a:solidFill>
            </a:rPr>
            <a:t>2,5 млн. грн.</a:t>
          </a:r>
          <a:endParaRPr lang="uk-UA" sz="1600" b="1" dirty="0">
            <a:solidFill>
              <a:schemeClr val="bg1"/>
            </a:solidFill>
          </a:endParaRPr>
        </a:p>
      </dgm:t>
    </dgm:pt>
    <dgm:pt modelId="{BE7B28C5-76E2-40D2-BBA8-F7CC06EB70A6}" type="parTrans" cxnId="{E3BE1499-5B30-4D7F-B1D3-5F56F32E2BED}">
      <dgm:prSet/>
      <dgm:spPr/>
      <dgm:t>
        <a:bodyPr/>
        <a:lstStyle/>
        <a:p>
          <a:endParaRPr lang="uk-UA" sz="2000"/>
        </a:p>
      </dgm:t>
    </dgm:pt>
    <dgm:pt modelId="{331DACD2-6C58-42E9-AE66-D59F79080CBF}" type="sibTrans" cxnId="{E3BE1499-5B30-4D7F-B1D3-5F56F32E2BED}">
      <dgm:prSet/>
      <dgm:spPr/>
      <dgm:t>
        <a:bodyPr/>
        <a:lstStyle/>
        <a:p>
          <a:endParaRPr lang="uk-UA" sz="2000"/>
        </a:p>
      </dgm:t>
    </dgm:pt>
    <dgm:pt modelId="{9DB6C7BF-BA45-4734-BD00-31A8FB2C4619}">
      <dgm:prSet phldrT="[Текст]" custT="1"/>
      <dgm:spPr/>
      <dgm:t>
        <a:bodyPr/>
        <a:lstStyle/>
        <a:p>
          <a:r>
            <a:rPr lang="uk-UA" sz="1600" dirty="0" smtClean="0"/>
            <a:t>Підтримка державних програм за рахунок міського бюджету в 2020 році – передбачено </a:t>
          </a:r>
          <a:r>
            <a:rPr lang="uk-UA" sz="1600" b="1" dirty="0" smtClean="0"/>
            <a:t>та </a:t>
          </a:r>
          <a:r>
            <a:rPr lang="uk-UA" sz="1600" dirty="0" smtClean="0"/>
            <a:t>профінансовано в сумі 6,2 </a:t>
          </a:r>
          <a:r>
            <a:rPr lang="uk-UA" sz="1600" dirty="0" err="1" smtClean="0"/>
            <a:t>млн.грн</a:t>
          </a:r>
          <a:r>
            <a:rPr lang="uk-UA" sz="1600" dirty="0" smtClean="0"/>
            <a:t>.</a:t>
          </a:r>
          <a:endParaRPr lang="uk-UA" sz="1600" dirty="0"/>
        </a:p>
      </dgm:t>
    </dgm:pt>
    <dgm:pt modelId="{2E2CE853-271A-497B-9A2D-6C1FC82D9C6D}" type="parTrans" cxnId="{F29C5CAF-675A-4F25-BAA9-71B4D3AD4515}">
      <dgm:prSet/>
      <dgm:spPr/>
      <dgm:t>
        <a:bodyPr/>
        <a:lstStyle/>
        <a:p>
          <a:endParaRPr lang="uk-UA" sz="2000"/>
        </a:p>
      </dgm:t>
    </dgm:pt>
    <dgm:pt modelId="{874142C4-B4A8-4309-A417-9E90C876B723}" type="sibTrans" cxnId="{F29C5CAF-675A-4F25-BAA9-71B4D3AD4515}">
      <dgm:prSet/>
      <dgm:spPr/>
      <dgm:t>
        <a:bodyPr/>
        <a:lstStyle/>
        <a:p>
          <a:endParaRPr lang="uk-UA" sz="2000"/>
        </a:p>
      </dgm:t>
    </dgm:pt>
    <dgm:pt modelId="{F3E83F21-DF1B-4FE5-BA75-034708568FBC}">
      <dgm:prSet phldrT="[Текст]" custT="1"/>
      <dgm:spPr/>
      <dgm:t>
        <a:bodyPr/>
        <a:lstStyle/>
        <a:p>
          <a:pPr marL="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1600" dirty="0" smtClean="0"/>
            <a:t>На забезпечення </a:t>
          </a:r>
          <a:r>
            <a:rPr lang="uk-UA" sz="1600" b="1" dirty="0" smtClean="0"/>
            <a:t>24</a:t>
          </a:r>
          <a:r>
            <a:rPr lang="uk-UA" sz="1600" dirty="0" smtClean="0"/>
            <a:t> хворих з трансплантованою ниркою, печінкою, серцем </a:t>
          </a:r>
          <a:r>
            <a:rPr lang="uk-UA" sz="1600" dirty="0" err="1" smtClean="0"/>
            <a:t>імуносупресорами</a:t>
          </a:r>
          <a:r>
            <a:rPr lang="uk-UA" sz="1600" dirty="0" smtClean="0"/>
            <a:t> –профінансовано </a:t>
          </a:r>
          <a:r>
            <a:rPr lang="uk-UA" sz="1600" b="1" dirty="0" smtClean="0">
              <a:solidFill>
                <a:schemeClr val="tx1"/>
              </a:solidFill>
            </a:rPr>
            <a:t>1,3 млн. </a:t>
          </a:r>
          <a:r>
            <a:rPr lang="uk-UA" sz="1600" dirty="0" smtClean="0">
              <a:solidFill>
                <a:schemeClr val="tx1"/>
              </a:solidFill>
            </a:rPr>
            <a:t>грн.</a:t>
          </a:r>
          <a:endParaRPr lang="uk-UA" sz="1600" dirty="0">
            <a:solidFill>
              <a:schemeClr val="tx1"/>
            </a:solidFill>
          </a:endParaRPr>
        </a:p>
      </dgm:t>
    </dgm:pt>
    <dgm:pt modelId="{A1B8E140-5D2A-4B8A-BCFD-2A336106A3A3}" type="parTrans" cxnId="{3205F8F4-4E07-49D5-8803-3B08DA14D7DF}">
      <dgm:prSet/>
      <dgm:spPr/>
      <dgm:t>
        <a:bodyPr/>
        <a:lstStyle/>
        <a:p>
          <a:endParaRPr lang="uk-UA" sz="2000"/>
        </a:p>
      </dgm:t>
    </dgm:pt>
    <dgm:pt modelId="{90C262FA-67F7-4477-87BC-CFD0BE1C8645}" type="sibTrans" cxnId="{3205F8F4-4E07-49D5-8803-3B08DA14D7DF}">
      <dgm:prSet/>
      <dgm:spPr/>
      <dgm:t>
        <a:bodyPr/>
        <a:lstStyle/>
        <a:p>
          <a:endParaRPr lang="uk-UA" sz="2000"/>
        </a:p>
      </dgm:t>
    </dgm:pt>
    <dgm:pt modelId="{58A4501C-73C3-42F8-86AA-8A30948D3A0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tx1"/>
              </a:solidFill>
            </a:rPr>
            <a:t>744</a:t>
          </a:r>
          <a:r>
            <a:rPr lang="uk-UA" sz="1600" dirty="0" smtClean="0">
              <a:solidFill>
                <a:schemeClr val="tx1"/>
              </a:solidFill>
            </a:rPr>
            <a:t> ветеранів війни (з них 351 учасник АТО) отримали безоплатні рецепти на суму 0,4 млн. грн.</a:t>
          </a:r>
          <a:endParaRPr lang="uk-UA" sz="1600" dirty="0">
            <a:solidFill>
              <a:schemeClr val="tx1"/>
            </a:solidFill>
          </a:endParaRPr>
        </a:p>
      </dgm:t>
    </dgm:pt>
    <dgm:pt modelId="{392639F9-F2EA-47C9-970E-66F288ADDEB8}" type="parTrans" cxnId="{466DCAB9-7D4E-4DB7-A429-F5C912E5F358}">
      <dgm:prSet/>
      <dgm:spPr/>
      <dgm:t>
        <a:bodyPr/>
        <a:lstStyle/>
        <a:p>
          <a:endParaRPr lang="uk-UA" sz="2000"/>
        </a:p>
      </dgm:t>
    </dgm:pt>
    <dgm:pt modelId="{1D7763CD-DC95-4F9D-99B6-2438F321DA96}" type="sibTrans" cxnId="{466DCAB9-7D4E-4DB7-A429-F5C912E5F358}">
      <dgm:prSet/>
      <dgm:spPr/>
      <dgm:t>
        <a:bodyPr/>
        <a:lstStyle/>
        <a:p>
          <a:endParaRPr lang="uk-UA" sz="2000"/>
        </a:p>
      </dgm:t>
    </dgm:pt>
    <dgm:pt modelId="{14676B34-F0D4-48D3-95C9-64AB0E045969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solidFill>
                <a:schemeClr val="tx1"/>
              </a:solidFill>
            </a:rPr>
            <a:t>На забезпечення </a:t>
          </a:r>
          <a:r>
            <a:rPr lang="uk-UA" sz="1600" dirty="0" err="1" smtClean="0">
              <a:solidFill>
                <a:schemeClr val="tx1"/>
              </a:solidFill>
            </a:rPr>
            <a:t>імуноглобулінами</a:t>
          </a:r>
          <a:r>
            <a:rPr lang="uk-UA" sz="1600" dirty="0" smtClean="0">
              <a:solidFill>
                <a:schemeClr val="tx1"/>
              </a:solidFill>
            </a:rPr>
            <a:t> </a:t>
          </a:r>
          <a:r>
            <a:rPr lang="uk-UA" sz="1600" b="1" dirty="0" smtClean="0">
              <a:solidFill>
                <a:schemeClr val="tx1"/>
              </a:solidFill>
            </a:rPr>
            <a:t>2</a:t>
          </a:r>
          <a:r>
            <a:rPr lang="uk-UA" sz="1600" dirty="0" smtClean="0">
              <a:solidFill>
                <a:schemeClr val="tx1"/>
              </a:solidFill>
            </a:rPr>
            <a:t> пацієнтів з імунодефіцитом –профінансовано </a:t>
          </a:r>
          <a:r>
            <a:rPr lang="uk-UA" sz="1600" b="1" dirty="0" smtClean="0">
              <a:solidFill>
                <a:schemeClr val="tx1"/>
              </a:solidFill>
            </a:rPr>
            <a:t>0,3 млн. </a:t>
          </a:r>
          <a:r>
            <a:rPr lang="uk-UA" sz="1600" dirty="0" smtClean="0">
              <a:solidFill>
                <a:schemeClr val="tx1"/>
              </a:solidFill>
            </a:rPr>
            <a:t>грн. </a:t>
          </a:r>
          <a:endParaRPr lang="uk-UA" sz="1600" dirty="0">
            <a:solidFill>
              <a:schemeClr val="tx1"/>
            </a:solidFill>
          </a:endParaRPr>
        </a:p>
      </dgm:t>
    </dgm:pt>
    <dgm:pt modelId="{A6F1D96E-9383-4701-A02E-B0948E7134DA}" type="parTrans" cxnId="{576C10D4-16A7-4422-A164-B813F792F44B}">
      <dgm:prSet/>
      <dgm:spPr/>
      <dgm:t>
        <a:bodyPr/>
        <a:lstStyle/>
        <a:p>
          <a:endParaRPr lang="ru-RU"/>
        </a:p>
      </dgm:t>
    </dgm:pt>
    <dgm:pt modelId="{241BBA7B-A4CD-4675-8EE1-F7F61E3F7AB7}" type="sibTrans" cxnId="{576C10D4-16A7-4422-A164-B813F792F44B}">
      <dgm:prSet/>
      <dgm:spPr/>
      <dgm:t>
        <a:bodyPr/>
        <a:lstStyle/>
        <a:p>
          <a:endParaRPr lang="ru-RU"/>
        </a:p>
      </dgm:t>
    </dgm:pt>
    <dgm:pt modelId="{B09D19B5-E6D4-4F95-98FC-20B162259560}">
      <dgm:prSet phldrT="[Текст]" custT="1"/>
      <dgm:spPr/>
      <dgm:t>
        <a:bodyPr/>
        <a:lstStyle/>
        <a:p>
          <a:pPr marL="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>
              <a:tab pos="9234488" algn="l"/>
            </a:tabLst>
          </a:pPr>
          <a:r>
            <a:rPr lang="uk-UA" sz="1600" dirty="0" smtClean="0">
              <a:solidFill>
                <a:schemeClr val="tx1"/>
              </a:solidFill>
            </a:rPr>
            <a:t>На лікувальне харчування для </a:t>
          </a:r>
          <a:r>
            <a:rPr lang="uk-UA" sz="1600" b="1" dirty="0" smtClean="0">
              <a:solidFill>
                <a:schemeClr val="tx1"/>
              </a:solidFill>
            </a:rPr>
            <a:t>13 </a:t>
          </a:r>
          <a:r>
            <a:rPr lang="uk-UA" sz="1600" dirty="0" smtClean="0">
              <a:solidFill>
                <a:schemeClr val="tx1"/>
              </a:solidFill>
            </a:rPr>
            <a:t>дітей, хворих на </a:t>
          </a:r>
          <a:r>
            <a:rPr lang="uk-UA" sz="1600" dirty="0" err="1" smtClean="0">
              <a:solidFill>
                <a:schemeClr val="tx1"/>
              </a:solidFill>
            </a:rPr>
            <a:t>фенілкетонурію</a:t>
          </a:r>
          <a:r>
            <a:rPr lang="uk-UA" sz="1600" dirty="0" smtClean="0">
              <a:solidFill>
                <a:schemeClr val="tx1"/>
              </a:solidFill>
            </a:rPr>
            <a:t> – профінансовано </a:t>
          </a:r>
          <a:r>
            <a:rPr lang="uk-UA" sz="1600" b="1" dirty="0" smtClean="0">
              <a:solidFill>
                <a:schemeClr val="tx1"/>
              </a:solidFill>
            </a:rPr>
            <a:t>1,5 млн. </a:t>
          </a:r>
          <a:r>
            <a:rPr lang="uk-UA" sz="1600" dirty="0" smtClean="0">
              <a:solidFill>
                <a:schemeClr val="tx1"/>
              </a:solidFill>
            </a:rPr>
            <a:t>грн.</a:t>
          </a:r>
          <a:endParaRPr lang="uk-UA" sz="1600" dirty="0">
            <a:solidFill>
              <a:schemeClr val="tx1"/>
            </a:solidFill>
          </a:endParaRPr>
        </a:p>
      </dgm:t>
    </dgm:pt>
    <dgm:pt modelId="{D6C9D3D4-196B-45B8-9A44-21A70AF47E5E}" type="parTrans" cxnId="{2845256C-3853-4CC3-8FE1-73F522C356ED}">
      <dgm:prSet/>
      <dgm:spPr/>
      <dgm:t>
        <a:bodyPr/>
        <a:lstStyle/>
        <a:p>
          <a:endParaRPr lang="ru-RU"/>
        </a:p>
      </dgm:t>
    </dgm:pt>
    <dgm:pt modelId="{A6976E19-5DC8-4CBC-A4AF-387B1808B141}" type="sibTrans" cxnId="{2845256C-3853-4CC3-8FE1-73F522C356ED}">
      <dgm:prSet/>
      <dgm:spPr/>
      <dgm:t>
        <a:bodyPr/>
        <a:lstStyle/>
        <a:p>
          <a:endParaRPr lang="ru-RU"/>
        </a:p>
      </dgm:t>
    </dgm:pt>
    <dgm:pt modelId="{3B1986C6-A69B-4911-9971-D2C941619069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solidFill>
                <a:schemeClr val="tx1"/>
              </a:solidFill>
            </a:rPr>
            <a:t>На забезпечення хворих на ювенільний </a:t>
          </a:r>
          <a:r>
            <a:rPr lang="uk-UA" sz="1600" dirty="0" err="1" smtClean="0">
              <a:solidFill>
                <a:schemeClr val="tx1"/>
              </a:solidFill>
            </a:rPr>
            <a:t>ревматоїдний</a:t>
          </a:r>
          <a:r>
            <a:rPr lang="uk-UA" sz="1600" dirty="0" smtClean="0">
              <a:solidFill>
                <a:schemeClr val="tx1"/>
              </a:solidFill>
            </a:rPr>
            <a:t> артрит інгібіторами </a:t>
          </a:r>
          <a:r>
            <a:rPr lang="uk-UA" sz="1600" dirty="0" err="1" smtClean="0">
              <a:solidFill>
                <a:schemeClr val="tx1"/>
              </a:solidFill>
            </a:rPr>
            <a:t>інтерлейкіну</a:t>
          </a:r>
          <a:r>
            <a:rPr lang="uk-UA" sz="1600" dirty="0" smtClean="0">
              <a:solidFill>
                <a:schemeClr val="tx1"/>
              </a:solidFill>
            </a:rPr>
            <a:t> –  профінансовано </a:t>
          </a:r>
          <a:r>
            <a:rPr lang="uk-UA" sz="1600" b="1" dirty="0" smtClean="0">
              <a:solidFill>
                <a:schemeClr val="tx1"/>
              </a:solidFill>
            </a:rPr>
            <a:t>0,5</a:t>
          </a:r>
          <a:r>
            <a:rPr lang="uk-UA" sz="1600" dirty="0" smtClean="0">
              <a:solidFill>
                <a:schemeClr val="tx1"/>
              </a:solidFill>
            </a:rPr>
            <a:t> млн. грн.</a:t>
          </a:r>
        </a:p>
      </dgm:t>
    </dgm:pt>
    <dgm:pt modelId="{80A2A00C-A186-42D9-852E-36E2EE111AE5}" type="parTrans" cxnId="{FBAA5B62-3CF7-413D-9F08-A8BE31D2C248}">
      <dgm:prSet/>
      <dgm:spPr/>
      <dgm:t>
        <a:bodyPr/>
        <a:lstStyle/>
        <a:p>
          <a:endParaRPr lang="ru-RU"/>
        </a:p>
      </dgm:t>
    </dgm:pt>
    <dgm:pt modelId="{4F5177CF-5166-46F3-946C-1BBC7BD08FDC}" type="sibTrans" cxnId="{FBAA5B62-3CF7-413D-9F08-A8BE31D2C248}">
      <dgm:prSet/>
      <dgm:spPr/>
      <dgm:t>
        <a:bodyPr/>
        <a:lstStyle/>
        <a:p>
          <a:endParaRPr lang="ru-RU"/>
        </a:p>
      </dgm:t>
    </dgm:pt>
    <dgm:pt modelId="{BE669361-E25E-4379-8D3E-A19FC59EB2F4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 smtClean="0">
              <a:solidFill>
                <a:schemeClr val="tx1"/>
              </a:solidFill>
            </a:rPr>
            <a:t>На цільові видатки на лікування хворих на цукровий та нецукровий діабет – профінансовано </a:t>
          </a:r>
          <a:r>
            <a:rPr lang="uk-UA" sz="1600" b="1" dirty="0" smtClean="0">
              <a:solidFill>
                <a:schemeClr val="tx1"/>
              </a:solidFill>
            </a:rPr>
            <a:t>2,7 </a:t>
          </a:r>
          <a:r>
            <a:rPr lang="uk-UA" sz="1600" dirty="0" smtClean="0">
              <a:solidFill>
                <a:schemeClr val="tx1"/>
              </a:solidFill>
            </a:rPr>
            <a:t>млн. грн.</a:t>
          </a:r>
        </a:p>
      </dgm:t>
    </dgm:pt>
    <dgm:pt modelId="{2CC1FB2D-3DC1-4C2B-BC82-492E444B062E}" type="parTrans" cxnId="{B54F09B3-6194-4227-B7A6-59C296413FEA}">
      <dgm:prSet/>
      <dgm:spPr/>
      <dgm:t>
        <a:bodyPr/>
        <a:lstStyle/>
        <a:p>
          <a:endParaRPr lang="ru-RU"/>
        </a:p>
      </dgm:t>
    </dgm:pt>
    <dgm:pt modelId="{7B28E993-D9BE-49A5-A6CB-727C370A1F46}" type="sibTrans" cxnId="{B54F09B3-6194-4227-B7A6-59C296413FEA}">
      <dgm:prSet/>
      <dgm:spPr/>
      <dgm:t>
        <a:bodyPr/>
        <a:lstStyle/>
        <a:p>
          <a:endParaRPr lang="ru-RU"/>
        </a:p>
      </dgm:t>
    </dgm:pt>
    <dgm:pt modelId="{84EA19A3-7EFE-48B3-8721-D662FB1371BA}" type="pres">
      <dgm:prSet presAssocID="{B4105932-FB26-4B7C-9AD6-FD6ED2CF1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F2572A0-093C-44B8-87E8-FF1009217328}" type="pres">
      <dgm:prSet presAssocID="{132FBB7F-824A-4D45-850D-E0FD24F9CF7F}" presName="parentLin" presStyleCnt="0"/>
      <dgm:spPr/>
    </dgm:pt>
    <dgm:pt modelId="{B81CC6B2-EF10-41C3-BCFD-5D011D8CBC94}" type="pres">
      <dgm:prSet presAssocID="{132FBB7F-824A-4D45-850D-E0FD24F9CF7F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1E4CC74B-298D-4230-9728-75D6DE42A51D}" type="pres">
      <dgm:prSet presAssocID="{132FBB7F-824A-4D45-850D-E0FD24F9CF7F}" presName="parentText" presStyleLbl="node1" presStyleIdx="0" presStyleCnt="3" custScaleX="142857" custScaleY="293600" custLinFactNeighborX="515" custLinFactNeighborY="-1385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3C26DE4-F203-4456-B1CF-65A2BD865A85}" type="pres">
      <dgm:prSet presAssocID="{132FBB7F-824A-4D45-850D-E0FD24F9CF7F}" presName="negativeSpace" presStyleCnt="0"/>
      <dgm:spPr/>
    </dgm:pt>
    <dgm:pt modelId="{CE72635B-6869-4BA4-85C5-EEBF455DAF1F}" type="pres">
      <dgm:prSet presAssocID="{132FBB7F-824A-4D45-850D-E0FD24F9CF7F}" presName="childText" presStyleLbl="conFgAcc1" presStyleIdx="0" presStyleCnt="3" custLinFactNeighborX="-329" custLinFactNeighborY="-9924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C53089-F31A-4C68-A569-325A7C395F94}" type="pres">
      <dgm:prSet presAssocID="{6B871CE4-53FA-404D-B5FF-C203FE4E0853}" presName="spaceBetweenRectangles" presStyleCnt="0"/>
      <dgm:spPr/>
    </dgm:pt>
    <dgm:pt modelId="{50EA9DAD-FCA5-413E-93B6-E6FE3BEEEA12}" type="pres">
      <dgm:prSet presAssocID="{6B71F24E-79D1-499A-87C4-8C7930FDA062}" presName="parentLin" presStyleCnt="0"/>
      <dgm:spPr/>
    </dgm:pt>
    <dgm:pt modelId="{476167FA-8B97-4E0F-8F8E-43620703C9AF}" type="pres">
      <dgm:prSet presAssocID="{6B71F24E-79D1-499A-87C4-8C7930FDA062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84787D18-0AA2-4E95-8A1C-180E0BFC666B}" type="pres">
      <dgm:prSet presAssocID="{6B71F24E-79D1-499A-87C4-8C7930FDA062}" presName="parentText" presStyleLbl="node1" presStyleIdx="1" presStyleCnt="3" custScaleX="142857" custScaleY="160900" custLinFactNeighborX="-5177" custLinFactNeighborY="-2234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A89EBC-4603-4310-B4BE-8A9D34CA46F7}" type="pres">
      <dgm:prSet presAssocID="{6B71F24E-79D1-499A-87C4-8C7930FDA062}" presName="negativeSpace" presStyleCnt="0"/>
      <dgm:spPr/>
    </dgm:pt>
    <dgm:pt modelId="{C0ABEA79-3304-45D1-8DA2-D82B7AF0AE58}" type="pres">
      <dgm:prSet presAssocID="{6B71F24E-79D1-499A-87C4-8C7930FDA062}" presName="childText" presStyleLbl="conFgAcc1" presStyleIdx="1" presStyleCnt="3" custLinFactY="2908" custLinFactNeighborX="-246" custLinFactNeighborY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94010FF-C745-48BB-B740-0AD096E1E318}" type="pres">
      <dgm:prSet presAssocID="{331DACD2-6C58-42E9-AE66-D59F79080CBF}" presName="spaceBetweenRectangles" presStyleCnt="0"/>
      <dgm:spPr/>
    </dgm:pt>
    <dgm:pt modelId="{C829395E-8BB6-452E-A6A4-60F4957525AB}" type="pres">
      <dgm:prSet presAssocID="{9DB6C7BF-BA45-4734-BD00-31A8FB2C4619}" presName="parentLin" presStyleCnt="0"/>
      <dgm:spPr/>
    </dgm:pt>
    <dgm:pt modelId="{A3085D19-6749-4A69-8729-72D7D770424D}" type="pres">
      <dgm:prSet presAssocID="{9DB6C7BF-BA45-4734-BD00-31A8FB2C4619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BBAD2D8A-7AB7-416F-8F00-38B654B6DB13}" type="pres">
      <dgm:prSet presAssocID="{9DB6C7BF-BA45-4734-BD00-31A8FB2C4619}" presName="parentText" presStyleLbl="node1" presStyleIdx="2" presStyleCnt="3" custScaleX="142624" custScaleY="341883" custLinFactNeighborX="-99" custLinFactNeighborY="-47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246A969-963C-4945-8AA6-3643C1B9753F}" type="pres">
      <dgm:prSet presAssocID="{9DB6C7BF-BA45-4734-BD00-31A8FB2C4619}" presName="negativeSpace" presStyleCnt="0"/>
      <dgm:spPr/>
    </dgm:pt>
    <dgm:pt modelId="{4C116C7E-2706-4185-A8F0-9F0674412618}" type="pres">
      <dgm:prSet presAssocID="{9DB6C7BF-BA45-4734-BD00-31A8FB2C4619}" presName="childText" presStyleLbl="conFgAcc1" presStyleIdx="2" presStyleCnt="3" custLinFactNeighborX="82" custLinFactNeighborY="6348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403E36F-B94C-44FB-AC26-D7638AE406DF}" type="presOf" srcId="{9DB6C7BF-BA45-4734-BD00-31A8FB2C4619}" destId="{A3085D19-6749-4A69-8729-72D7D770424D}" srcOrd="0" destOrd="0" presId="urn:microsoft.com/office/officeart/2005/8/layout/list1"/>
    <dgm:cxn modelId="{36821697-6BCF-4994-BE83-2700ED158590}" type="presOf" srcId="{132FBB7F-824A-4D45-850D-E0FD24F9CF7F}" destId="{B81CC6B2-EF10-41C3-BCFD-5D011D8CBC94}" srcOrd="0" destOrd="0" presId="urn:microsoft.com/office/officeart/2005/8/layout/list1"/>
    <dgm:cxn modelId="{63108C35-F6BE-4FA0-A4E5-A269003ECA1A}" srcId="{132FBB7F-824A-4D45-850D-E0FD24F9CF7F}" destId="{C8490776-B61B-4C0C-9B95-C4F5518C3649}" srcOrd="0" destOrd="0" parTransId="{D7434598-CED9-4A06-ADE4-7AD13B2B01F3}" sibTransId="{7AE6EA60-157E-4601-BC4A-AD01F6A920FB}"/>
    <dgm:cxn modelId="{78933E16-2FEB-4194-8DB3-AA23DD0C9399}" type="presOf" srcId="{03409793-F01C-4490-8AD4-F481F1ACDD0B}" destId="{C0ABEA79-3304-45D1-8DA2-D82B7AF0AE58}" srcOrd="0" destOrd="1" presId="urn:microsoft.com/office/officeart/2005/8/layout/list1"/>
    <dgm:cxn modelId="{B54F09B3-6194-4227-B7A6-59C296413FEA}" srcId="{9DB6C7BF-BA45-4734-BD00-31A8FB2C4619}" destId="{BE669361-E25E-4379-8D3E-A19FC59EB2F4}" srcOrd="4" destOrd="0" parTransId="{2CC1FB2D-3DC1-4C2B-BC82-492E444B062E}" sibTransId="{7B28E993-D9BE-49A5-A6CB-727C370A1F46}"/>
    <dgm:cxn modelId="{576C10D4-16A7-4422-A164-B813F792F44B}" srcId="{9DB6C7BF-BA45-4734-BD00-31A8FB2C4619}" destId="{14676B34-F0D4-48D3-95C9-64AB0E045969}" srcOrd="2" destOrd="0" parTransId="{A6F1D96E-9383-4701-A02E-B0948E7134DA}" sibTransId="{241BBA7B-A4CD-4675-8EE1-F7F61E3F7AB7}"/>
    <dgm:cxn modelId="{1C9D6F2D-99AD-4A25-A565-A03D962BBEE6}" type="presOf" srcId="{6B71F24E-79D1-499A-87C4-8C7930FDA062}" destId="{476167FA-8B97-4E0F-8F8E-43620703C9AF}" srcOrd="0" destOrd="0" presId="urn:microsoft.com/office/officeart/2005/8/layout/list1"/>
    <dgm:cxn modelId="{C8282279-EEE3-4A95-B0BE-AC5FBAEB4F72}" type="presOf" srcId="{BE669361-E25E-4379-8D3E-A19FC59EB2F4}" destId="{4C116C7E-2706-4185-A8F0-9F0674412618}" srcOrd="0" destOrd="4" presId="urn:microsoft.com/office/officeart/2005/8/layout/list1"/>
    <dgm:cxn modelId="{88E2B6B2-A2E6-4CFE-99F3-2F51A9E162F3}" srcId="{6B71F24E-79D1-499A-87C4-8C7930FDA062}" destId="{9F8CD3D4-E481-44CE-BF32-213692F97966}" srcOrd="0" destOrd="0" parTransId="{DB3C2F11-8338-4A65-8EFF-CF6E73F67888}" sibTransId="{2DBAABE9-5308-4074-8708-293B168630C9}"/>
    <dgm:cxn modelId="{F7ED986D-A52F-4135-8203-698E44EAB326}" type="presOf" srcId="{B4105932-FB26-4B7C-9AD6-FD6ED2CF1ADF}" destId="{84EA19A3-7EFE-48B3-8721-D662FB1371BA}" srcOrd="0" destOrd="0" presId="urn:microsoft.com/office/officeart/2005/8/layout/list1"/>
    <dgm:cxn modelId="{81142F7B-C1A8-4AB5-BCAD-78A785CB64A9}" type="presOf" srcId="{14676B34-F0D4-48D3-95C9-64AB0E045969}" destId="{4C116C7E-2706-4185-A8F0-9F0674412618}" srcOrd="0" destOrd="2" presId="urn:microsoft.com/office/officeart/2005/8/layout/list1"/>
    <dgm:cxn modelId="{F29C5CAF-675A-4F25-BAA9-71B4D3AD4515}" srcId="{B4105932-FB26-4B7C-9AD6-FD6ED2CF1ADF}" destId="{9DB6C7BF-BA45-4734-BD00-31A8FB2C4619}" srcOrd="2" destOrd="0" parTransId="{2E2CE853-271A-497B-9A2D-6C1FC82D9C6D}" sibTransId="{874142C4-B4A8-4309-A417-9E90C876B723}"/>
    <dgm:cxn modelId="{2845256C-3853-4CC3-8FE1-73F522C356ED}" srcId="{9DB6C7BF-BA45-4734-BD00-31A8FB2C4619}" destId="{B09D19B5-E6D4-4F95-98FC-20B162259560}" srcOrd="1" destOrd="0" parTransId="{D6C9D3D4-196B-45B8-9A44-21A70AF47E5E}" sibTransId="{A6976E19-5DC8-4CBC-A4AF-387B1808B141}"/>
    <dgm:cxn modelId="{DC05FFE5-056A-4B8F-B97B-F5D458B97343}" type="presOf" srcId="{F3E83F21-DF1B-4FE5-BA75-034708568FBC}" destId="{4C116C7E-2706-4185-A8F0-9F0674412618}" srcOrd="0" destOrd="0" presId="urn:microsoft.com/office/officeart/2005/8/layout/list1"/>
    <dgm:cxn modelId="{DBAEADFE-E250-4CC6-90B1-6DBF0D9CFDCC}" type="presOf" srcId="{3B1986C6-A69B-4911-9971-D2C941619069}" destId="{4C116C7E-2706-4185-A8F0-9F0674412618}" srcOrd="0" destOrd="3" presId="urn:microsoft.com/office/officeart/2005/8/layout/list1"/>
    <dgm:cxn modelId="{D5EF407C-104E-476D-845A-11AB5BBD953E}" type="presOf" srcId="{58A4501C-73C3-42F8-86AA-8A30948D3A0A}" destId="{CE72635B-6869-4BA4-85C5-EEBF455DAF1F}" srcOrd="0" destOrd="1" presId="urn:microsoft.com/office/officeart/2005/8/layout/list1"/>
    <dgm:cxn modelId="{EA7DC118-A836-4F7D-A605-9BE349CC71E6}" type="presOf" srcId="{C8490776-B61B-4C0C-9B95-C4F5518C3649}" destId="{CE72635B-6869-4BA4-85C5-EEBF455DAF1F}" srcOrd="0" destOrd="0" presId="urn:microsoft.com/office/officeart/2005/8/layout/list1"/>
    <dgm:cxn modelId="{CD2CC6AC-E7B3-4CB7-8640-9E6DE7394CDB}" type="presOf" srcId="{9F8CD3D4-E481-44CE-BF32-213692F97966}" destId="{C0ABEA79-3304-45D1-8DA2-D82B7AF0AE58}" srcOrd="0" destOrd="0" presId="urn:microsoft.com/office/officeart/2005/8/layout/list1"/>
    <dgm:cxn modelId="{3205F8F4-4E07-49D5-8803-3B08DA14D7DF}" srcId="{9DB6C7BF-BA45-4734-BD00-31A8FB2C4619}" destId="{F3E83F21-DF1B-4FE5-BA75-034708568FBC}" srcOrd="0" destOrd="0" parTransId="{A1B8E140-5D2A-4B8A-BCFD-2A336106A3A3}" sibTransId="{90C262FA-67F7-4477-87BC-CFD0BE1C8645}"/>
    <dgm:cxn modelId="{FBAA5B62-3CF7-413D-9F08-A8BE31D2C248}" srcId="{9DB6C7BF-BA45-4734-BD00-31A8FB2C4619}" destId="{3B1986C6-A69B-4911-9971-D2C941619069}" srcOrd="3" destOrd="0" parTransId="{80A2A00C-A186-42D9-852E-36E2EE111AE5}" sibTransId="{4F5177CF-5166-46F3-946C-1BBC7BD08FDC}"/>
    <dgm:cxn modelId="{466DCAB9-7D4E-4DB7-A429-F5C912E5F358}" srcId="{132FBB7F-824A-4D45-850D-E0FD24F9CF7F}" destId="{58A4501C-73C3-42F8-86AA-8A30948D3A0A}" srcOrd="1" destOrd="0" parTransId="{392639F9-F2EA-47C9-970E-66F288ADDEB8}" sibTransId="{1D7763CD-DC95-4F9D-99B6-2438F321DA96}"/>
    <dgm:cxn modelId="{E3BE1499-5B30-4D7F-B1D3-5F56F32E2BED}" srcId="{B4105932-FB26-4B7C-9AD6-FD6ED2CF1ADF}" destId="{6B71F24E-79D1-499A-87C4-8C7930FDA062}" srcOrd="1" destOrd="0" parTransId="{BE7B28C5-76E2-40D2-BBA8-F7CC06EB70A6}" sibTransId="{331DACD2-6C58-42E9-AE66-D59F79080CBF}"/>
    <dgm:cxn modelId="{1E8137F9-BBC5-4CD2-B7D2-B0A5733EDE04}" srcId="{6B71F24E-79D1-499A-87C4-8C7930FDA062}" destId="{03409793-F01C-4490-8AD4-F481F1ACDD0B}" srcOrd="1" destOrd="0" parTransId="{62783BC5-95D7-43F1-8AC1-A70CFBEB4CCB}" sibTransId="{33220845-EC22-4623-982A-380B30CFF252}"/>
    <dgm:cxn modelId="{19FAC7EC-DBAA-47F8-BA59-5656DE0B2F2E}" type="presOf" srcId="{B09D19B5-E6D4-4F95-98FC-20B162259560}" destId="{4C116C7E-2706-4185-A8F0-9F0674412618}" srcOrd="0" destOrd="1" presId="urn:microsoft.com/office/officeart/2005/8/layout/list1"/>
    <dgm:cxn modelId="{78A19539-8DD9-48CD-BA22-B69EFC3BD8C1}" type="presOf" srcId="{132FBB7F-824A-4D45-850D-E0FD24F9CF7F}" destId="{1E4CC74B-298D-4230-9728-75D6DE42A51D}" srcOrd="1" destOrd="0" presId="urn:microsoft.com/office/officeart/2005/8/layout/list1"/>
    <dgm:cxn modelId="{AE4025BC-7A78-44AB-B510-AF49EE9F7240}" type="presOf" srcId="{9DB6C7BF-BA45-4734-BD00-31A8FB2C4619}" destId="{BBAD2D8A-7AB7-416F-8F00-38B654B6DB13}" srcOrd="1" destOrd="0" presId="urn:microsoft.com/office/officeart/2005/8/layout/list1"/>
    <dgm:cxn modelId="{24CFD41A-9781-426D-B53C-B01A7B37D497}" srcId="{B4105932-FB26-4B7C-9AD6-FD6ED2CF1ADF}" destId="{132FBB7F-824A-4D45-850D-E0FD24F9CF7F}" srcOrd="0" destOrd="0" parTransId="{08C85D69-5398-4145-B51D-5905A9E11519}" sibTransId="{6B871CE4-53FA-404D-B5FF-C203FE4E0853}"/>
    <dgm:cxn modelId="{14F88382-6337-4E54-88FE-28C04A0EE030}" type="presOf" srcId="{6B71F24E-79D1-499A-87C4-8C7930FDA062}" destId="{84787D18-0AA2-4E95-8A1C-180E0BFC666B}" srcOrd="1" destOrd="0" presId="urn:microsoft.com/office/officeart/2005/8/layout/list1"/>
    <dgm:cxn modelId="{A64DF112-8915-4426-A3AD-6F52D17A88BD}" type="presParOf" srcId="{84EA19A3-7EFE-48B3-8721-D662FB1371BA}" destId="{CF2572A0-093C-44B8-87E8-FF1009217328}" srcOrd="0" destOrd="0" presId="urn:microsoft.com/office/officeart/2005/8/layout/list1"/>
    <dgm:cxn modelId="{7CCDE18A-C5B4-4B26-9F50-92927EE58F07}" type="presParOf" srcId="{CF2572A0-093C-44B8-87E8-FF1009217328}" destId="{B81CC6B2-EF10-41C3-BCFD-5D011D8CBC94}" srcOrd="0" destOrd="0" presId="urn:microsoft.com/office/officeart/2005/8/layout/list1"/>
    <dgm:cxn modelId="{971727B3-C15C-438C-96D0-426C372FC8C5}" type="presParOf" srcId="{CF2572A0-093C-44B8-87E8-FF1009217328}" destId="{1E4CC74B-298D-4230-9728-75D6DE42A51D}" srcOrd="1" destOrd="0" presId="urn:microsoft.com/office/officeart/2005/8/layout/list1"/>
    <dgm:cxn modelId="{D2443212-95E1-449B-9DCC-ADFD57F43AFE}" type="presParOf" srcId="{84EA19A3-7EFE-48B3-8721-D662FB1371BA}" destId="{73C26DE4-F203-4456-B1CF-65A2BD865A85}" srcOrd="1" destOrd="0" presId="urn:microsoft.com/office/officeart/2005/8/layout/list1"/>
    <dgm:cxn modelId="{4923D810-4F60-4296-B2F3-39FB4541A468}" type="presParOf" srcId="{84EA19A3-7EFE-48B3-8721-D662FB1371BA}" destId="{CE72635B-6869-4BA4-85C5-EEBF455DAF1F}" srcOrd="2" destOrd="0" presId="urn:microsoft.com/office/officeart/2005/8/layout/list1"/>
    <dgm:cxn modelId="{89680BEA-C5A5-466C-9219-4D3DBA67FAFF}" type="presParOf" srcId="{84EA19A3-7EFE-48B3-8721-D662FB1371BA}" destId="{DDC53089-F31A-4C68-A569-325A7C395F94}" srcOrd="3" destOrd="0" presId="urn:microsoft.com/office/officeart/2005/8/layout/list1"/>
    <dgm:cxn modelId="{C58F9673-40E9-4138-97D2-3E131FAD5477}" type="presParOf" srcId="{84EA19A3-7EFE-48B3-8721-D662FB1371BA}" destId="{50EA9DAD-FCA5-413E-93B6-E6FE3BEEEA12}" srcOrd="4" destOrd="0" presId="urn:microsoft.com/office/officeart/2005/8/layout/list1"/>
    <dgm:cxn modelId="{7377AE76-A16F-4582-B6C5-08062DC2B432}" type="presParOf" srcId="{50EA9DAD-FCA5-413E-93B6-E6FE3BEEEA12}" destId="{476167FA-8B97-4E0F-8F8E-43620703C9AF}" srcOrd="0" destOrd="0" presId="urn:microsoft.com/office/officeart/2005/8/layout/list1"/>
    <dgm:cxn modelId="{11CD9EB4-FCAC-4358-8FFB-C9136B1D7342}" type="presParOf" srcId="{50EA9DAD-FCA5-413E-93B6-E6FE3BEEEA12}" destId="{84787D18-0AA2-4E95-8A1C-180E0BFC666B}" srcOrd="1" destOrd="0" presId="urn:microsoft.com/office/officeart/2005/8/layout/list1"/>
    <dgm:cxn modelId="{ABFB5963-CB82-4B4A-8AC8-5F0E7A0E718B}" type="presParOf" srcId="{84EA19A3-7EFE-48B3-8721-D662FB1371BA}" destId="{EDA89EBC-4603-4310-B4BE-8A9D34CA46F7}" srcOrd="5" destOrd="0" presId="urn:microsoft.com/office/officeart/2005/8/layout/list1"/>
    <dgm:cxn modelId="{97E76218-2AC4-44F8-880D-449E4991BF3E}" type="presParOf" srcId="{84EA19A3-7EFE-48B3-8721-D662FB1371BA}" destId="{C0ABEA79-3304-45D1-8DA2-D82B7AF0AE58}" srcOrd="6" destOrd="0" presId="urn:microsoft.com/office/officeart/2005/8/layout/list1"/>
    <dgm:cxn modelId="{01FDD07B-9BE1-4E67-9206-D2490F29DB61}" type="presParOf" srcId="{84EA19A3-7EFE-48B3-8721-D662FB1371BA}" destId="{094010FF-C745-48BB-B740-0AD096E1E318}" srcOrd="7" destOrd="0" presId="urn:microsoft.com/office/officeart/2005/8/layout/list1"/>
    <dgm:cxn modelId="{EC0A4EBA-4651-48BE-AD49-EB37CC4FEC1C}" type="presParOf" srcId="{84EA19A3-7EFE-48B3-8721-D662FB1371BA}" destId="{C829395E-8BB6-452E-A6A4-60F4957525AB}" srcOrd="8" destOrd="0" presId="urn:microsoft.com/office/officeart/2005/8/layout/list1"/>
    <dgm:cxn modelId="{11ADF750-E5DB-4FAC-8F23-83D21315B761}" type="presParOf" srcId="{C829395E-8BB6-452E-A6A4-60F4957525AB}" destId="{A3085D19-6749-4A69-8729-72D7D770424D}" srcOrd="0" destOrd="0" presId="urn:microsoft.com/office/officeart/2005/8/layout/list1"/>
    <dgm:cxn modelId="{73C64374-B5B0-487E-B506-747CBD9D7A8C}" type="presParOf" srcId="{C829395E-8BB6-452E-A6A4-60F4957525AB}" destId="{BBAD2D8A-7AB7-416F-8F00-38B654B6DB13}" srcOrd="1" destOrd="0" presId="urn:microsoft.com/office/officeart/2005/8/layout/list1"/>
    <dgm:cxn modelId="{F6067599-21DE-4704-9A4C-59848D9F066F}" type="presParOf" srcId="{84EA19A3-7EFE-48B3-8721-D662FB1371BA}" destId="{C246A969-963C-4945-8AA6-3643C1B9753F}" srcOrd="9" destOrd="0" presId="urn:microsoft.com/office/officeart/2005/8/layout/list1"/>
    <dgm:cxn modelId="{5F6EB860-CC62-4347-982C-FFD1E5D0218C}" type="presParOf" srcId="{84EA19A3-7EFE-48B3-8721-D662FB1371BA}" destId="{4C116C7E-2706-4185-A8F0-9F067441261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105932-FB26-4B7C-9AD6-FD6ED2CF1ADF}" type="doc">
      <dgm:prSet loTypeId="urn:microsoft.com/office/officeart/2005/8/layout/list1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uk-UA"/>
        </a:p>
      </dgm:t>
    </dgm:pt>
    <dgm:pt modelId="{33CE3B48-1C43-43A1-93F7-25B38ED84A0F}">
      <dgm:prSet phldrT="[Текст]"/>
      <dgm:spPr/>
      <dgm:t>
        <a:bodyPr/>
        <a:lstStyle/>
        <a:p>
          <a:r>
            <a:rPr lang="uk-UA" dirty="0" smtClean="0"/>
            <a:t>Безоплатне протезування та </a:t>
          </a:r>
          <a:r>
            <a:rPr lang="uk-UA" dirty="0" err="1" smtClean="0"/>
            <a:t>імпланти</a:t>
          </a:r>
          <a:r>
            <a:rPr lang="uk-UA" dirty="0" smtClean="0"/>
            <a:t> </a:t>
          </a:r>
          <a:r>
            <a:rPr lang="uk-UA" dirty="0" smtClean="0">
              <a:solidFill>
                <a:schemeClr val="bg1"/>
              </a:solidFill>
            </a:rPr>
            <a:t>– фактично забезпечено  </a:t>
          </a:r>
          <a:r>
            <a:rPr lang="uk-UA" b="1" dirty="0" smtClean="0">
              <a:solidFill>
                <a:schemeClr val="bg1"/>
              </a:solidFill>
            </a:rPr>
            <a:t>3,2 </a:t>
          </a:r>
          <a:r>
            <a:rPr lang="uk-UA" dirty="0" smtClean="0">
              <a:solidFill>
                <a:schemeClr val="bg1"/>
              </a:solidFill>
            </a:rPr>
            <a:t>млн. грн.</a:t>
          </a:r>
          <a:endParaRPr lang="uk-UA" dirty="0">
            <a:solidFill>
              <a:schemeClr val="bg1"/>
            </a:solidFill>
          </a:endParaRPr>
        </a:p>
      </dgm:t>
    </dgm:pt>
    <dgm:pt modelId="{F6103ED8-9D90-48A9-86EA-5ADC65D75F0D}" type="parTrans" cxnId="{1010B2F9-BDE5-4051-AAE4-D8C54E02BFB7}">
      <dgm:prSet/>
      <dgm:spPr/>
      <dgm:t>
        <a:bodyPr/>
        <a:lstStyle/>
        <a:p>
          <a:endParaRPr lang="uk-UA"/>
        </a:p>
      </dgm:t>
    </dgm:pt>
    <dgm:pt modelId="{385A323A-340B-4D11-AC89-BE71771F6655}" type="sibTrans" cxnId="{1010B2F9-BDE5-4051-AAE4-D8C54E02BFB7}">
      <dgm:prSet/>
      <dgm:spPr/>
      <dgm:t>
        <a:bodyPr/>
        <a:lstStyle/>
        <a:p>
          <a:endParaRPr lang="uk-UA"/>
        </a:p>
      </dgm:t>
    </dgm:pt>
    <dgm:pt modelId="{CAE23AD3-5835-4FD4-9138-43FFAA07BEF5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Зубопротезування:  </a:t>
          </a:r>
          <a:r>
            <a:rPr lang="uk-UA" dirty="0" err="1" smtClean="0">
              <a:solidFill>
                <a:schemeClr val="tx1"/>
              </a:solidFill>
            </a:rPr>
            <a:t>запротезовано</a:t>
          </a:r>
          <a:r>
            <a:rPr lang="uk-UA" dirty="0" smtClean="0">
              <a:solidFill>
                <a:schemeClr val="tx1"/>
              </a:solidFill>
            </a:rPr>
            <a:t>  </a:t>
          </a:r>
          <a:r>
            <a:rPr lang="uk-UA" b="1" dirty="0" smtClean="0">
              <a:solidFill>
                <a:schemeClr val="tx1"/>
              </a:solidFill>
            </a:rPr>
            <a:t>566</a:t>
          </a:r>
          <a:r>
            <a:rPr lang="uk-UA" dirty="0" smtClean="0">
              <a:solidFill>
                <a:schemeClr val="tx1"/>
              </a:solidFill>
            </a:rPr>
            <a:t> особу на суму </a:t>
          </a:r>
          <a:r>
            <a:rPr lang="uk-UA" b="1" dirty="0" smtClean="0">
              <a:solidFill>
                <a:schemeClr val="tx1"/>
              </a:solidFill>
            </a:rPr>
            <a:t>2,3 млн. </a:t>
          </a:r>
          <a:r>
            <a:rPr lang="uk-UA" dirty="0" smtClean="0">
              <a:solidFill>
                <a:schemeClr val="tx1"/>
              </a:solidFill>
            </a:rPr>
            <a:t>грн.</a:t>
          </a:r>
          <a:endParaRPr lang="uk-UA" dirty="0">
            <a:solidFill>
              <a:schemeClr val="tx1"/>
            </a:solidFill>
          </a:endParaRPr>
        </a:p>
      </dgm:t>
    </dgm:pt>
    <dgm:pt modelId="{EEED504F-126A-48B2-9F47-1B12023722F9}" type="parTrans" cxnId="{74AB24A7-1339-4961-9E22-4DD355BAAF7F}">
      <dgm:prSet/>
      <dgm:spPr/>
      <dgm:t>
        <a:bodyPr/>
        <a:lstStyle/>
        <a:p>
          <a:endParaRPr lang="uk-UA"/>
        </a:p>
      </dgm:t>
    </dgm:pt>
    <dgm:pt modelId="{1EF9E25D-E017-4169-9D74-F842998543FD}" type="sibTrans" cxnId="{74AB24A7-1339-4961-9E22-4DD355BAAF7F}">
      <dgm:prSet/>
      <dgm:spPr/>
      <dgm:t>
        <a:bodyPr/>
        <a:lstStyle/>
        <a:p>
          <a:endParaRPr lang="uk-UA"/>
        </a:p>
      </dgm:t>
    </dgm:pt>
    <dgm:pt modelId="{E8F5A763-F075-49C4-B939-0DFF7095140C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Штучні кришталики: імплантовано </a:t>
          </a:r>
          <a:r>
            <a:rPr lang="uk-UA" b="1" dirty="0" smtClean="0">
              <a:solidFill>
                <a:schemeClr val="tx1"/>
              </a:solidFill>
            </a:rPr>
            <a:t>25</a:t>
          </a:r>
          <a:r>
            <a:rPr lang="uk-UA" dirty="0" smtClean="0">
              <a:solidFill>
                <a:schemeClr val="tx1"/>
              </a:solidFill>
            </a:rPr>
            <a:t> особам на суму </a:t>
          </a:r>
          <a:r>
            <a:rPr lang="uk-UA" b="1" dirty="0" smtClean="0">
              <a:solidFill>
                <a:schemeClr val="tx1"/>
              </a:solidFill>
            </a:rPr>
            <a:t>63,4 тис. </a:t>
          </a:r>
          <a:r>
            <a:rPr lang="uk-UA" dirty="0" smtClean="0">
              <a:solidFill>
                <a:schemeClr val="tx1"/>
              </a:solidFill>
            </a:rPr>
            <a:t>грн.</a:t>
          </a:r>
          <a:endParaRPr lang="uk-UA" dirty="0">
            <a:solidFill>
              <a:schemeClr val="tx1"/>
            </a:solidFill>
          </a:endParaRPr>
        </a:p>
      </dgm:t>
    </dgm:pt>
    <dgm:pt modelId="{C846D8CF-D6AA-46FF-8E4A-7272062F0420}" type="parTrans" cxnId="{F4578937-9F2B-422D-B074-E3841301A116}">
      <dgm:prSet/>
      <dgm:spPr/>
      <dgm:t>
        <a:bodyPr/>
        <a:lstStyle/>
        <a:p>
          <a:endParaRPr lang="uk-UA"/>
        </a:p>
      </dgm:t>
    </dgm:pt>
    <dgm:pt modelId="{DEC0D569-AD8E-4716-B4AD-9D20006F16F7}" type="sibTrans" cxnId="{F4578937-9F2B-422D-B074-E3841301A116}">
      <dgm:prSet/>
      <dgm:spPr/>
      <dgm:t>
        <a:bodyPr/>
        <a:lstStyle/>
        <a:p>
          <a:endParaRPr lang="uk-UA"/>
        </a:p>
      </dgm:t>
    </dgm:pt>
    <dgm:pt modelId="{365EC722-0660-4253-BF0C-B387374BACA9}">
      <dgm:prSet phldrT="[Текст]"/>
      <dgm:spPr/>
      <dgm:t>
        <a:bodyPr/>
        <a:lstStyle/>
        <a:p>
          <a:r>
            <a:rPr lang="uk-UA" dirty="0" smtClean="0"/>
            <a:t>На забезпечення технічними засобами реабілітації та догляду – фактично виділено </a:t>
          </a:r>
          <a:r>
            <a:rPr lang="uk-UA" b="1" dirty="0" smtClean="0"/>
            <a:t>2,5</a:t>
          </a:r>
          <a:r>
            <a:rPr lang="uk-UA" b="1" dirty="0" smtClean="0">
              <a:solidFill>
                <a:schemeClr val="bg1"/>
              </a:solidFill>
            </a:rPr>
            <a:t> </a:t>
          </a:r>
          <a:r>
            <a:rPr lang="uk-UA" dirty="0" smtClean="0"/>
            <a:t>млн. грн.</a:t>
          </a:r>
          <a:endParaRPr lang="uk-UA" dirty="0"/>
        </a:p>
      </dgm:t>
    </dgm:pt>
    <dgm:pt modelId="{5C519BCC-EF42-43BA-AC71-CAA46EB225E9}" type="parTrans" cxnId="{171CBAC3-2740-4378-ABF3-F835A7178892}">
      <dgm:prSet/>
      <dgm:spPr/>
      <dgm:t>
        <a:bodyPr/>
        <a:lstStyle/>
        <a:p>
          <a:endParaRPr lang="uk-UA"/>
        </a:p>
      </dgm:t>
    </dgm:pt>
    <dgm:pt modelId="{90CBF1A7-4FD9-46A4-AD32-438D1F916CE9}" type="sibTrans" cxnId="{171CBAC3-2740-4378-ABF3-F835A7178892}">
      <dgm:prSet/>
      <dgm:spPr/>
      <dgm:t>
        <a:bodyPr/>
        <a:lstStyle/>
        <a:p>
          <a:endParaRPr lang="uk-UA"/>
        </a:p>
      </dgm:t>
    </dgm:pt>
    <dgm:pt modelId="{1183309E-5B48-4D30-86B6-04FAF06596CB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27</a:t>
          </a:r>
          <a:r>
            <a:rPr lang="uk-UA" dirty="0" smtClean="0"/>
            <a:t> осіб забезпечено слуховими протезами на суму </a:t>
          </a:r>
          <a:r>
            <a:rPr lang="uk-UA" b="1" dirty="0" smtClean="0"/>
            <a:t>0,2 млн. </a:t>
          </a:r>
          <a:r>
            <a:rPr lang="uk-UA" dirty="0" smtClean="0"/>
            <a:t>грн.</a:t>
          </a:r>
          <a:endParaRPr lang="uk-UA" dirty="0"/>
        </a:p>
      </dgm:t>
    </dgm:pt>
    <dgm:pt modelId="{F0E325AD-AA32-4679-9150-9842DEEDA62C}" type="parTrans" cxnId="{601A3F58-119B-463B-BE8D-7E9E206F6865}">
      <dgm:prSet/>
      <dgm:spPr/>
      <dgm:t>
        <a:bodyPr/>
        <a:lstStyle/>
        <a:p>
          <a:endParaRPr lang="uk-UA"/>
        </a:p>
      </dgm:t>
    </dgm:pt>
    <dgm:pt modelId="{0B605B96-8593-44B6-AB6A-3034D2890DAD}" type="sibTrans" cxnId="{601A3F58-119B-463B-BE8D-7E9E206F6865}">
      <dgm:prSet/>
      <dgm:spPr/>
      <dgm:t>
        <a:bodyPr/>
        <a:lstStyle/>
        <a:p>
          <a:endParaRPr lang="uk-UA"/>
        </a:p>
      </dgm:t>
    </dgm:pt>
    <dgm:pt modelId="{0B4F06B4-5B03-4D5D-9F6C-18DBF282E0E4}">
      <dgm:prSet phldrT="[Текст]"/>
      <dgm:spPr/>
      <dgm:t>
        <a:bodyPr/>
        <a:lstStyle/>
        <a:p>
          <a:r>
            <a:rPr lang="uk-UA" b="1" dirty="0" smtClean="0"/>
            <a:t>551</a:t>
          </a:r>
          <a:r>
            <a:rPr lang="uk-UA" dirty="0" smtClean="0"/>
            <a:t> особа отримала памперси, </a:t>
          </a:r>
          <a:r>
            <a:rPr lang="en-US" b="1" dirty="0" smtClean="0"/>
            <a:t>4</a:t>
          </a:r>
          <a:r>
            <a:rPr lang="uk-UA" b="1" dirty="0" smtClean="0"/>
            <a:t>2</a:t>
          </a:r>
          <a:r>
            <a:rPr lang="uk-UA" dirty="0" smtClean="0"/>
            <a:t> – </a:t>
          </a:r>
          <a:r>
            <a:rPr lang="uk-UA" dirty="0" err="1" smtClean="0"/>
            <a:t>калоприймачі</a:t>
          </a:r>
          <a:r>
            <a:rPr lang="uk-UA" dirty="0" smtClean="0"/>
            <a:t>, </a:t>
          </a:r>
          <a:r>
            <a:rPr lang="uk-UA" b="1" dirty="0" smtClean="0">
              <a:solidFill>
                <a:schemeClr val="tx1"/>
              </a:solidFill>
            </a:rPr>
            <a:t>18</a:t>
          </a:r>
          <a:r>
            <a:rPr lang="uk-UA" dirty="0" smtClean="0">
              <a:solidFill>
                <a:srgbClr val="FF0000"/>
              </a:solidFill>
            </a:rPr>
            <a:t> </a:t>
          </a:r>
          <a:r>
            <a:rPr lang="uk-UA" dirty="0" smtClean="0"/>
            <a:t>– сечоприймачі на загальну суму </a:t>
          </a:r>
          <a:r>
            <a:rPr lang="uk-UA" b="1" dirty="0" smtClean="0">
              <a:solidFill>
                <a:schemeClr val="tx1"/>
              </a:solidFill>
            </a:rPr>
            <a:t>2,3 млн</a:t>
          </a:r>
          <a:r>
            <a:rPr lang="uk-UA" dirty="0" smtClean="0"/>
            <a:t>. грн.</a:t>
          </a:r>
          <a:endParaRPr lang="uk-UA" dirty="0"/>
        </a:p>
      </dgm:t>
    </dgm:pt>
    <dgm:pt modelId="{4D06540C-5461-4C74-9708-CBDA8EF5AF7C}" type="parTrans" cxnId="{9D8DBE29-4C22-4725-A432-EDF4367B3A73}">
      <dgm:prSet/>
      <dgm:spPr/>
      <dgm:t>
        <a:bodyPr/>
        <a:lstStyle/>
        <a:p>
          <a:endParaRPr lang="uk-UA"/>
        </a:p>
      </dgm:t>
    </dgm:pt>
    <dgm:pt modelId="{6E1398C9-0F62-4109-AB9F-9BDDA907CF1C}" type="sibTrans" cxnId="{9D8DBE29-4C22-4725-A432-EDF4367B3A73}">
      <dgm:prSet/>
      <dgm:spPr/>
      <dgm:t>
        <a:bodyPr/>
        <a:lstStyle/>
        <a:p>
          <a:endParaRPr lang="uk-UA"/>
        </a:p>
      </dgm:t>
    </dgm:pt>
    <dgm:pt modelId="{F19B4ACC-C7D1-4933-90A8-E13435E8DF21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Кардіостимулятори: імплантовано </a:t>
          </a:r>
          <a:r>
            <a:rPr lang="uk-UA" b="1" dirty="0" smtClean="0">
              <a:solidFill>
                <a:schemeClr val="tx1"/>
              </a:solidFill>
            </a:rPr>
            <a:t>26</a:t>
          </a:r>
          <a:r>
            <a:rPr lang="uk-UA" dirty="0" smtClean="0">
              <a:solidFill>
                <a:schemeClr val="tx1"/>
              </a:solidFill>
            </a:rPr>
            <a:t> пацієнтам на суму </a:t>
          </a:r>
          <a:r>
            <a:rPr lang="uk-UA" b="1" dirty="0" smtClean="0">
              <a:solidFill>
                <a:schemeClr val="tx1"/>
              </a:solidFill>
            </a:rPr>
            <a:t>0,9 млн. </a:t>
          </a:r>
          <a:r>
            <a:rPr lang="uk-UA" dirty="0" smtClean="0">
              <a:solidFill>
                <a:schemeClr val="tx1"/>
              </a:solidFill>
            </a:rPr>
            <a:t>грн.</a:t>
          </a:r>
          <a:endParaRPr lang="uk-UA" dirty="0">
            <a:solidFill>
              <a:schemeClr val="tx1"/>
            </a:solidFill>
          </a:endParaRPr>
        </a:p>
      </dgm:t>
    </dgm:pt>
    <dgm:pt modelId="{EE7541CE-53FE-4B87-A1E1-227EB2C884B7}" type="parTrans" cxnId="{E716D877-35DD-4F01-86C2-7135FF59AD4A}">
      <dgm:prSet/>
      <dgm:spPr/>
      <dgm:t>
        <a:bodyPr/>
        <a:lstStyle/>
        <a:p>
          <a:endParaRPr lang="uk-UA"/>
        </a:p>
      </dgm:t>
    </dgm:pt>
    <dgm:pt modelId="{1244366A-D97C-4036-B24A-1AC742D750E7}" type="sibTrans" cxnId="{E716D877-35DD-4F01-86C2-7135FF59AD4A}">
      <dgm:prSet/>
      <dgm:spPr/>
      <dgm:t>
        <a:bodyPr/>
        <a:lstStyle/>
        <a:p>
          <a:endParaRPr lang="uk-UA"/>
        </a:p>
      </dgm:t>
    </dgm:pt>
    <dgm:pt modelId="{B4365057-A934-4FB7-B6EA-3D4F5B44620B}">
      <dgm:prSet/>
      <dgm:spPr/>
      <dgm:t>
        <a:bodyPr/>
        <a:lstStyle/>
        <a:p>
          <a:r>
            <a:rPr lang="uk-UA" dirty="0" smtClean="0"/>
            <a:t>На забезпечення витратними </a:t>
          </a:r>
          <a:r>
            <a:rPr lang="uk-UA" dirty="0" smtClean="0">
              <a:solidFill>
                <a:schemeClr val="bg1"/>
              </a:solidFill>
            </a:rPr>
            <a:t>матеріалами </a:t>
          </a:r>
          <a:r>
            <a:rPr lang="uk-UA" b="1" dirty="0" smtClean="0">
              <a:solidFill>
                <a:schemeClr val="bg1"/>
              </a:solidFill>
            </a:rPr>
            <a:t>129 </a:t>
          </a:r>
          <a:r>
            <a:rPr lang="uk-UA" dirty="0" smtClean="0">
              <a:solidFill>
                <a:schemeClr val="bg1"/>
              </a:solidFill>
            </a:rPr>
            <a:t>дітей з ЦД – профінансовано  </a:t>
          </a:r>
          <a:r>
            <a:rPr lang="uk-UA" b="1" dirty="0" smtClean="0">
              <a:solidFill>
                <a:schemeClr val="bg1"/>
              </a:solidFill>
            </a:rPr>
            <a:t>3,2 </a:t>
          </a:r>
          <a:r>
            <a:rPr lang="uk-UA" dirty="0" smtClean="0">
              <a:solidFill>
                <a:schemeClr val="bg1"/>
              </a:solidFill>
            </a:rPr>
            <a:t>млн. грн.</a:t>
          </a:r>
          <a:endParaRPr lang="uk-UA" dirty="0">
            <a:solidFill>
              <a:schemeClr val="bg1"/>
            </a:solidFill>
          </a:endParaRPr>
        </a:p>
      </dgm:t>
    </dgm:pt>
    <dgm:pt modelId="{1A1C3479-DF79-4739-A0EA-6FAE50525960}" type="parTrans" cxnId="{E9501299-768C-41CF-92D4-38B05AB08028}">
      <dgm:prSet/>
      <dgm:spPr/>
      <dgm:t>
        <a:bodyPr/>
        <a:lstStyle/>
        <a:p>
          <a:endParaRPr lang="uk-UA"/>
        </a:p>
      </dgm:t>
    </dgm:pt>
    <dgm:pt modelId="{9CBDFE39-A998-4444-B7FA-0A84239C5CB6}" type="sibTrans" cxnId="{E9501299-768C-41CF-92D4-38B05AB08028}">
      <dgm:prSet/>
      <dgm:spPr/>
      <dgm:t>
        <a:bodyPr/>
        <a:lstStyle/>
        <a:p>
          <a:endParaRPr lang="uk-UA"/>
        </a:p>
      </dgm:t>
    </dgm:pt>
    <dgm:pt modelId="{D1DCA054-7012-4230-88CF-74212D685517}">
      <dgm:prSet/>
      <dgm:spPr/>
      <dgm:t>
        <a:bodyPr/>
        <a:lstStyle/>
        <a:p>
          <a:r>
            <a:rPr lang="uk-UA" dirty="0" smtClean="0"/>
            <a:t>Тест-смужки, Інсулінові шприци, голки, ланцети, засоби для інсулінових помп – </a:t>
          </a:r>
          <a:r>
            <a:rPr lang="uk-UA" b="1" dirty="0" smtClean="0">
              <a:solidFill>
                <a:schemeClr val="tx1"/>
              </a:solidFill>
            </a:rPr>
            <a:t> 3,2 млн. </a:t>
          </a:r>
          <a:r>
            <a:rPr lang="uk-UA" dirty="0" smtClean="0">
              <a:solidFill>
                <a:schemeClr val="tx1"/>
              </a:solidFill>
            </a:rPr>
            <a:t>грн.</a:t>
          </a:r>
          <a:endParaRPr lang="uk-UA" dirty="0">
            <a:solidFill>
              <a:schemeClr val="tx1"/>
            </a:solidFill>
          </a:endParaRPr>
        </a:p>
      </dgm:t>
    </dgm:pt>
    <dgm:pt modelId="{45F76921-F00C-41D4-AA2E-AB9F0A4DB53F}" type="parTrans" cxnId="{2DE8371E-AE1F-455A-8431-C317C1C35FE0}">
      <dgm:prSet/>
      <dgm:spPr/>
      <dgm:t>
        <a:bodyPr/>
        <a:lstStyle/>
        <a:p>
          <a:endParaRPr lang="uk-UA"/>
        </a:p>
      </dgm:t>
    </dgm:pt>
    <dgm:pt modelId="{A5D04AEA-7473-4AD3-910D-83506D1B9DDE}" type="sibTrans" cxnId="{2DE8371E-AE1F-455A-8431-C317C1C35FE0}">
      <dgm:prSet/>
      <dgm:spPr/>
      <dgm:t>
        <a:bodyPr/>
        <a:lstStyle/>
        <a:p>
          <a:endParaRPr lang="uk-UA"/>
        </a:p>
      </dgm:t>
    </dgm:pt>
    <dgm:pt modelId="{10B5D05E-FAC4-4FF5-AD5D-4BB983EA42D4}">
      <dgm:prSet/>
      <dgm:spPr/>
      <dgm:t>
        <a:bodyPr/>
        <a:lstStyle/>
        <a:p>
          <a:r>
            <a:rPr lang="uk-UA" dirty="0" smtClean="0"/>
            <a:t>Безкоштовне забезпечення молочними продуктами – </a:t>
          </a:r>
          <a:r>
            <a:rPr lang="uk-UA" b="1" dirty="0" smtClean="0">
              <a:solidFill>
                <a:schemeClr val="bg1"/>
              </a:solidFill>
            </a:rPr>
            <a:t>169,7</a:t>
          </a:r>
          <a:r>
            <a:rPr lang="uk-UA" dirty="0" smtClean="0">
              <a:solidFill>
                <a:schemeClr val="bg1"/>
              </a:solidFill>
            </a:rPr>
            <a:t> тис. грн.</a:t>
          </a:r>
          <a:endParaRPr lang="uk-UA" dirty="0">
            <a:solidFill>
              <a:schemeClr val="bg1"/>
            </a:solidFill>
          </a:endParaRPr>
        </a:p>
      </dgm:t>
    </dgm:pt>
    <dgm:pt modelId="{A1C13392-40B3-4D84-B463-4437DBEF3E74}" type="parTrans" cxnId="{4469B631-A9E2-44A9-9592-A53F63DB3F29}">
      <dgm:prSet/>
      <dgm:spPr/>
      <dgm:t>
        <a:bodyPr/>
        <a:lstStyle/>
        <a:p>
          <a:endParaRPr lang="uk-UA"/>
        </a:p>
      </dgm:t>
    </dgm:pt>
    <dgm:pt modelId="{06EAF3E3-B10C-4D22-8CAE-AFD5079941A5}" type="sibTrans" cxnId="{4469B631-A9E2-44A9-9592-A53F63DB3F29}">
      <dgm:prSet/>
      <dgm:spPr/>
      <dgm:t>
        <a:bodyPr/>
        <a:lstStyle/>
        <a:p>
          <a:endParaRPr lang="uk-UA"/>
        </a:p>
      </dgm:t>
    </dgm:pt>
    <dgm:pt modelId="{71F6E822-24E3-4D55-A659-11A342C9C45F}">
      <dgm:prSet/>
      <dgm:spPr/>
      <dgm:t>
        <a:bodyPr/>
        <a:lstStyle/>
        <a:p>
          <a:r>
            <a:rPr lang="uk-UA" dirty="0" smtClean="0"/>
            <a:t>28 дітей віком до 2-х років з малозабезпечених </a:t>
          </a:r>
          <a:r>
            <a:rPr lang="uk-UA" dirty="0" smtClean="0">
              <a:solidFill>
                <a:schemeClr val="tx1"/>
              </a:solidFill>
            </a:rPr>
            <a:t>сімей отримали молочні продукти </a:t>
          </a:r>
          <a:r>
            <a:rPr lang="uk-UA" dirty="0" smtClean="0"/>
            <a:t>на </a:t>
          </a:r>
          <a:r>
            <a:rPr lang="uk-UA" dirty="0" smtClean="0">
              <a:solidFill>
                <a:schemeClr val="tx1"/>
              </a:solidFill>
            </a:rPr>
            <a:t>суму </a:t>
          </a:r>
          <a:r>
            <a:rPr lang="uk-UA" b="1" dirty="0" smtClean="0">
              <a:solidFill>
                <a:schemeClr val="tx1"/>
              </a:solidFill>
            </a:rPr>
            <a:t>169,7 </a:t>
          </a:r>
          <a:r>
            <a:rPr lang="uk-UA" b="1" dirty="0" smtClean="0"/>
            <a:t>тис. </a:t>
          </a:r>
          <a:r>
            <a:rPr lang="uk-UA" dirty="0" smtClean="0"/>
            <a:t>грн.</a:t>
          </a:r>
          <a:endParaRPr lang="uk-UA" dirty="0"/>
        </a:p>
      </dgm:t>
    </dgm:pt>
    <dgm:pt modelId="{8A34E9BC-D73A-4D3D-8FD0-ADE83252EFFD}" type="sibTrans" cxnId="{AD4F08C7-115B-43DA-A867-C8ADD13A8B29}">
      <dgm:prSet/>
      <dgm:spPr/>
      <dgm:t>
        <a:bodyPr/>
        <a:lstStyle/>
        <a:p>
          <a:endParaRPr lang="uk-UA"/>
        </a:p>
      </dgm:t>
    </dgm:pt>
    <dgm:pt modelId="{1FEBC86A-8510-4AE0-9CCE-70B8C5FC9034}" type="parTrans" cxnId="{AD4F08C7-115B-43DA-A867-C8ADD13A8B29}">
      <dgm:prSet/>
      <dgm:spPr/>
      <dgm:t>
        <a:bodyPr/>
        <a:lstStyle/>
        <a:p>
          <a:endParaRPr lang="uk-UA"/>
        </a:p>
      </dgm:t>
    </dgm:pt>
    <dgm:pt modelId="{84EA19A3-7EFE-48B3-8721-D662FB1371BA}" type="pres">
      <dgm:prSet presAssocID="{B4105932-FB26-4B7C-9AD6-FD6ED2CF1A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86235846-3E9A-4604-B1E3-600E09CFFF5D}" type="pres">
      <dgm:prSet presAssocID="{B4365057-A934-4FB7-B6EA-3D4F5B44620B}" presName="parentLin" presStyleCnt="0"/>
      <dgm:spPr/>
    </dgm:pt>
    <dgm:pt modelId="{F55719C2-066B-488A-91B3-8D74A7F94BF7}" type="pres">
      <dgm:prSet presAssocID="{B4365057-A934-4FB7-B6EA-3D4F5B44620B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00B01853-52FF-491A-91F5-0A7787FCE00A}" type="pres">
      <dgm:prSet presAssocID="{B4365057-A934-4FB7-B6EA-3D4F5B44620B}" presName="parentText" presStyleLbl="node1" presStyleIdx="0" presStyleCnt="4" custScaleY="13637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D64C34D-0091-4561-B4DF-CBA65F6736F7}" type="pres">
      <dgm:prSet presAssocID="{B4365057-A934-4FB7-B6EA-3D4F5B44620B}" presName="negativeSpace" presStyleCnt="0"/>
      <dgm:spPr/>
    </dgm:pt>
    <dgm:pt modelId="{36E2A03D-CB8E-4D20-B6F4-337127EECBE3}" type="pres">
      <dgm:prSet presAssocID="{B4365057-A934-4FB7-B6EA-3D4F5B44620B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0DD4293-D79B-475B-8D7B-AE561F007780}" type="pres">
      <dgm:prSet presAssocID="{9CBDFE39-A998-4444-B7FA-0A84239C5CB6}" presName="spaceBetweenRectangles" presStyleCnt="0"/>
      <dgm:spPr/>
    </dgm:pt>
    <dgm:pt modelId="{6753692F-A257-485F-AAF8-4220C003B68D}" type="pres">
      <dgm:prSet presAssocID="{10B5D05E-FAC4-4FF5-AD5D-4BB983EA42D4}" presName="parentLin" presStyleCnt="0"/>
      <dgm:spPr/>
    </dgm:pt>
    <dgm:pt modelId="{3AE28285-ADED-4319-9906-749563BE68B2}" type="pres">
      <dgm:prSet presAssocID="{10B5D05E-FAC4-4FF5-AD5D-4BB983EA42D4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158AF527-1AD4-4135-B8F5-1C90E9F41773}" type="pres">
      <dgm:prSet presAssocID="{10B5D05E-FAC4-4FF5-AD5D-4BB983EA42D4}" presName="parentText" presStyleLbl="node1" presStyleIdx="1" presStyleCnt="4" custScaleY="151651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2484F68-E4B8-4A7E-B15D-8604F2AA956B}" type="pres">
      <dgm:prSet presAssocID="{10B5D05E-FAC4-4FF5-AD5D-4BB983EA42D4}" presName="negativeSpace" presStyleCnt="0"/>
      <dgm:spPr/>
    </dgm:pt>
    <dgm:pt modelId="{E068D1A9-2A86-4F0A-A89D-894A69388CB4}" type="pres">
      <dgm:prSet presAssocID="{10B5D05E-FAC4-4FF5-AD5D-4BB983EA42D4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21D6A4-D111-43DF-BA7D-7F98D82D95E6}" type="pres">
      <dgm:prSet presAssocID="{06EAF3E3-B10C-4D22-8CAE-AFD5079941A5}" presName="spaceBetweenRectangles" presStyleCnt="0"/>
      <dgm:spPr/>
    </dgm:pt>
    <dgm:pt modelId="{9A9E4B22-C453-4B56-A66D-F8DF27E2C9E5}" type="pres">
      <dgm:prSet presAssocID="{33CE3B48-1C43-43A1-93F7-25B38ED84A0F}" presName="parentLin" presStyleCnt="0"/>
      <dgm:spPr/>
    </dgm:pt>
    <dgm:pt modelId="{FAE71410-1E4F-4051-8A87-185DAC9F6739}" type="pres">
      <dgm:prSet presAssocID="{33CE3B48-1C43-43A1-93F7-25B38ED84A0F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E445245A-7E50-4879-9C94-D9D157727378}" type="pres">
      <dgm:prSet presAssocID="{33CE3B48-1C43-43A1-93F7-25B38ED84A0F}" presName="parentText" presStyleLbl="node1" presStyleIdx="2" presStyleCnt="4" custScaleX="138284" custScaleY="14287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12BAF12-71C0-4AE3-BFE7-80CBDD7841F9}" type="pres">
      <dgm:prSet presAssocID="{33CE3B48-1C43-43A1-93F7-25B38ED84A0F}" presName="negativeSpace" presStyleCnt="0"/>
      <dgm:spPr/>
    </dgm:pt>
    <dgm:pt modelId="{E55D5CCF-2530-4388-9FC2-F4815C29941F}" type="pres">
      <dgm:prSet presAssocID="{33CE3B48-1C43-43A1-93F7-25B38ED84A0F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F62B038-BE43-4EC4-85D4-09D1F77ACC93}" type="pres">
      <dgm:prSet presAssocID="{385A323A-340B-4D11-AC89-BE71771F6655}" presName="spaceBetweenRectangles" presStyleCnt="0"/>
      <dgm:spPr/>
    </dgm:pt>
    <dgm:pt modelId="{01F3200A-DA03-4C73-BDE1-A27644CF5F39}" type="pres">
      <dgm:prSet presAssocID="{365EC722-0660-4253-BF0C-B387374BACA9}" presName="parentLin" presStyleCnt="0"/>
      <dgm:spPr/>
    </dgm:pt>
    <dgm:pt modelId="{4C747D1F-BC77-4802-AB1E-CB3D0B9E4ECA}" type="pres">
      <dgm:prSet presAssocID="{365EC722-0660-4253-BF0C-B387374BACA9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3B8E2C1D-4D35-4200-AD6A-940D0618D1D5}" type="pres">
      <dgm:prSet presAssocID="{365EC722-0660-4253-BF0C-B387374BACA9}" presName="parentText" presStyleLbl="node1" presStyleIdx="3" presStyleCnt="4" custScaleX="133763" custScaleY="13489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9E0502-6412-4C4F-AC26-0F751CABBA73}" type="pres">
      <dgm:prSet presAssocID="{365EC722-0660-4253-BF0C-B387374BACA9}" presName="negativeSpace" presStyleCnt="0"/>
      <dgm:spPr/>
    </dgm:pt>
    <dgm:pt modelId="{B4C5DEC2-2060-436C-83A4-9D8F4FFBB07D}" type="pres">
      <dgm:prSet presAssocID="{365EC722-0660-4253-BF0C-B387374BACA9}" presName="childText" presStyleLbl="conFgAcc1" presStyleIdx="3" presStyleCnt="4" custLinFactNeighborX="-337" custLinFactNeighborY="943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D0EEC7F-314B-4165-8985-AFD038EDEA49}" type="presOf" srcId="{1183309E-5B48-4D30-86B6-04FAF06596CB}" destId="{B4C5DEC2-2060-436C-83A4-9D8F4FFBB07D}" srcOrd="0" destOrd="0" presId="urn:microsoft.com/office/officeart/2005/8/layout/list1"/>
    <dgm:cxn modelId="{1E14A343-B53D-49B7-8E0A-AF410681EDF5}" type="presOf" srcId="{F19B4ACC-C7D1-4933-90A8-E13435E8DF21}" destId="{E55D5CCF-2530-4388-9FC2-F4815C29941F}" srcOrd="0" destOrd="2" presId="urn:microsoft.com/office/officeart/2005/8/layout/list1"/>
    <dgm:cxn modelId="{1010B2F9-BDE5-4051-AAE4-D8C54E02BFB7}" srcId="{B4105932-FB26-4B7C-9AD6-FD6ED2CF1ADF}" destId="{33CE3B48-1C43-43A1-93F7-25B38ED84A0F}" srcOrd="2" destOrd="0" parTransId="{F6103ED8-9D90-48A9-86EA-5ADC65D75F0D}" sibTransId="{385A323A-340B-4D11-AC89-BE71771F6655}"/>
    <dgm:cxn modelId="{E716D877-35DD-4F01-86C2-7135FF59AD4A}" srcId="{33CE3B48-1C43-43A1-93F7-25B38ED84A0F}" destId="{F19B4ACC-C7D1-4933-90A8-E13435E8DF21}" srcOrd="2" destOrd="0" parTransId="{EE7541CE-53FE-4B87-A1E1-227EB2C884B7}" sibTransId="{1244366A-D97C-4036-B24A-1AC742D750E7}"/>
    <dgm:cxn modelId="{74AB24A7-1339-4961-9E22-4DD355BAAF7F}" srcId="{33CE3B48-1C43-43A1-93F7-25B38ED84A0F}" destId="{CAE23AD3-5835-4FD4-9138-43FFAA07BEF5}" srcOrd="0" destOrd="0" parTransId="{EEED504F-126A-48B2-9F47-1B12023722F9}" sibTransId="{1EF9E25D-E017-4169-9D74-F842998543FD}"/>
    <dgm:cxn modelId="{522D8841-14F3-4394-97B2-6F91A866FF89}" type="presOf" srcId="{D1DCA054-7012-4230-88CF-74212D685517}" destId="{36E2A03D-CB8E-4D20-B6F4-337127EECBE3}" srcOrd="0" destOrd="0" presId="urn:microsoft.com/office/officeart/2005/8/layout/list1"/>
    <dgm:cxn modelId="{C566DC80-CC12-44DC-B676-07C427700AA6}" type="presOf" srcId="{10B5D05E-FAC4-4FF5-AD5D-4BB983EA42D4}" destId="{3AE28285-ADED-4319-9906-749563BE68B2}" srcOrd="0" destOrd="0" presId="urn:microsoft.com/office/officeart/2005/8/layout/list1"/>
    <dgm:cxn modelId="{2DE8371E-AE1F-455A-8431-C317C1C35FE0}" srcId="{B4365057-A934-4FB7-B6EA-3D4F5B44620B}" destId="{D1DCA054-7012-4230-88CF-74212D685517}" srcOrd="0" destOrd="0" parTransId="{45F76921-F00C-41D4-AA2E-AB9F0A4DB53F}" sibTransId="{A5D04AEA-7473-4AD3-910D-83506D1B9DDE}"/>
    <dgm:cxn modelId="{AD4F08C7-115B-43DA-A867-C8ADD13A8B29}" srcId="{10B5D05E-FAC4-4FF5-AD5D-4BB983EA42D4}" destId="{71F6E822-24E3-4D55-A659-11A342C9C45F}" srcOrd="0" destOrd="0" parTransId="{1FEBC86A-8510-4AE0-9CCE-70B8C5FC9034}" sibTransId="{8A34E9BC-D73A-4D3D-8FD0-ADE83252EFFD}"/>
    <dgm:cxn modelId="{6958282A-CF36-4149-AB72-D7D7248FFE67}" type="presOf" srcId="{10B5D05E-FAC4-4FF5-AD5D-4BB983EA42D4}" destId="{158AF527-1AD4-4135-B8F5-1C90E9F41773}" srcOrd="1" destOrd="0" presId="urn:microsoft.com/office/officeart/2005/8/layout/list1"/>
    <dgm:cxn modelId="{BC639795-C833-47C0-8374-313E88E1A0B4}" type="presOf" srcId="{33CE3B48-1C43-43A1-93F7-25B38ED84A0F}" destId="{E445245A-7E50-4879-9C94-D9D157727378}" srcOrd="1" destOrd="0" presId="urn:microsoft.com/office/officeart/2005/8/layout/list1"/>
    <dgm:cxn modelId="{D78B59D0-D24B-4320-97BD-F02A0B58F205}" type="presOf" srcId="{E8F5A763-F075-49C4-B939-0DFF7095140C}" destId="{E55D5CCF-2530-4388-9FC2-F4815C29941F}" srcOrd="0" destOrd="1" presId="urn:microsoft.com/office/officeart/2005/8/layout/list1"/>
    <dgm:cxn modelId="{7599A86F-B3D1-439C-B0DB-1D14E28ECD82}" type="presOf" srcId="{B4105932-FB26-4B7C-9AD6-FD6ED2CF1ADF}" destId="{84EA19A3-7EFE-48B3-8721-D662FB1371BA}" srcOrd="0" destOrd="0" presId="urn:microsoft.com/office/officeart/2005/8/layout/list1"/>
    <dgm:cxn modelId="{171CBAC3-2740-4378-ABF3-F835A7178892}" srcId="{B4105932-FB26-4B7C-9AD6-FD6ED2CF1ADF}" destId="{365EC722-0660-4253-BF0C-B387374BACA9}" srcOrd="3" destOrd="0" parTransId="{5C519BCC-EF42-43BA-AC71-CAA46EB225E9}" sibTransId="{90CBF1A7-4FD9-46A4-AD32-438D1F916CE9}"/>
    <dgm:cxn modelId="{A4EF8DD6-7BFC-4212-8F4E-63FC9E7EEB8A}" type="presOf" srcId="{365EC722-0660-4253-BF0C-B387374BACA9}" destId="{4C747D1F-BC77-4802-AB1E-CB3D0B9E4ECA}" srcOrd="0" destOrd="0" presId="urn:microsoft.com/office/officeart/2005/8/layout/list1"/>
    <dgm:cxn modelId="{8AA1DE23-5E80-4F35-ACEB-362D6CDB58CD}" type="presOf" srcId="{33CE3B48-1C43-43A1-93F7-25B38ED84A0F}" destId="{FAE71410-1E4F-4051-8A87-185DAC9F6739}" srcOrd="0" destOrd="0" presId="urn:microsoft.com/office/officeart/2005/8/layout/list1"/>
    <dgm:cxn modelId="{F4578937-9F2B-422D-B074-E3841301A116}" srcId="{33CE3B48-1C43-43A1-93F7-25B38ED84A0F}" destId="{E8F5A763-F075-49C4-B939-0DFF7095140C}" srcOrd="1" destOrd="0" parTransId="{C846D8CF-D6AA-46FF-8E4A-7272062F0420}" sibTransId="{DEC0D569-AD8E-4716-B4AD-9D20006F16F7}"/>
    <dgm:cxn modelId="{E9501299-768C-41CF-92D4-38B05AB08028}" srcId="{B4105932-FB26-4B7C-9AD6-FD6ED2CF1ADF}" destId="{B4365057-A934-4FB7-B6EA-3D4F5B44620B}" srcOrd="0" destOrd="0" parTransId="{1A1C3479-DF79-4739-A0EA-6FAE50525960}" sibTransId="{9CBDFE39-A998-4444-B7FA-0A84239C5CB6}"/>
    <dgm:cxn modelId="{19E76759-07CD-4AB4-8B3F-1E2B85747A4A}" type="presOf" srcId="{71F6E822-24E3-4D55-A659-11A342C9C45F}" destId="{E068D1A9-2A86-4F0A-A89D-894A69388CB4}" srcOrd="0" destOrd="0" presId="urn:microsoft.com/office/officeart/2005/8/layout/list1"/>
    <dgm:cxn modelId="{A2A9FF41-1A08-4861-9045-9EB9D24C99E9}" type="presOf" srcId="{CAE23AD3-5835-4FD4-9138-43FFAA07BEF5}" destId="{E55D5CCF-2530-4388-9FC2-F4815C29941F}" srcOrd="0" destOrd="0" presId="urn:microsoft.com/office/officeart/2005/8/layout/list1"/>
    <dgm:cxn modelId="{500540FA-1147-4468-9970-A26D2576F87E}" type="presOf" srcId="{B4365057-A934-4FB7-B6EA-3D4F5B44620B}" destId="{00B01853-52FF-491A-91F5-0A7787FCE00A}" srcOrd="1" destOrd="0" presId="urn:microsoft.com/office/officeart/2005/8/layout/list1"/>
    <dgm:cxn modelId="{9D8DBE29-4C22-4725-A432-EDF4367B3A73}" srcId="{365EC722-0660-4253-BF0C-B387374BACA9}" destId="{0B4F06B4-5B03-4D5D-9F6C-18DBF282E0E4}" srcOrd="1" destOrd="0" parTransId="{4D06540C-5461-4C74-9708-CBDA8EF5AF7C}" sibTransId="{6E1398C9-0F62-4109-AB9F-9BDDA907CF1C}"/>
    <dgm:cxn modelId="{3336C077-6473-4D27-8557-9967CC42132B}" type="presOf" srcId="{0B4F06B4-5B03-4D5D-9F6C-18DBF282E0E4}" destId="{B4C5DEC2-2060-436C-83A4-9D8F4FFBB07D}" srcOrd="0" destOrd="1" presId="urn:microsoft.com/office/officeart/2005/8/layout/list1"/>
    <dgm:cxn modelId="{4469B631-A9E2-44A9-9592-A53F63DB3F29}" srcId="{B4105932-FB26-4B7C-9AD6-FD6ED2CF1ADF}" destId="{10B5D05E-FAC4-4FF5-AD5D-4BB983EA42D4}" srcOrd="1" destOrd="0" parTransId="{A1C13392-40B3-4D84-B463-4437DBEF3E74}" sibTransId="{06EAF3E3-B10C-4D22-8CAE-AFD5079941A5}"/>
    <dgm:cxn modelId="{531B9FBE-02A2-41C3-B4B8-BDBE5927E5AB}" type="presOf" srcId="{B4365057-A934-4FB7-B6EA-3D4F5B44620B}" destId="{F55719C2-066B-488A-91B3-8D74A7F94BF7}" srcOrd="0" destOrd="0" presId="urn:microsoft.com/office/officeart/2005/8/layout/list1"/>
    <dgm:cxn modelId="{601A3F58-119B-463B-BE8D-7E9E206F6865}" srcId="{365EC722-0660-4253-BF0C-B387374BACA9}" destId="{1183309E-5B48-4D30-86B6-04FAF06596CB}" srcOrd="0" destOrd="0" parTransId="{F0E325AD-AA32-4679-9150-9842DEEDA62C}" sibTransId="{0B605B96-8593-44B6-AB6A-3034D2890DAD}"/>
    <dgm:cxn modelId="{14C2C433-5591-49ED-A63C-9229E0BE012E}" type="presOf" srcId="{365EC722-0660-4253-BF0C-B387374BACA9}" destId="{3B8E2C1D-4D35-4200-AD6A-940D0618D1D5}" srcOrd="1" destOrd="0" presId="urn:microsoft.com/office/officeart/2005/8/layout/list1"/>
    <dgm:cxn modelId="{85AC18CF-EC3F-4B21-846C-D10643FD0BA0}" type="presParOf" srcId="{84EA19A3-7EFE-48B3-8721-D662FB1371BA}" destId="{86235846-3E9A-4604-B1E3-600E09CFFF5D}" srcOrd="0" destOrd="0" presId="urn:microsoft.com/office/officeart/2005/8/layout/list1"/>
    <dgm:cxn modelId="{8CBF9A30-F3C4-42D1-A26B-3A998E3831F0}" type="presParOf" srcId="{86235846-3E9A-4604-B1E3-600E09CFFF5D}" destId="{F55719C2-066B-488A-91B3-8D74A7F94BF7}" srcOrd="0" destOrd="0" presId="urn:microsoft.com/office/officeart/2005/8/layout/list1"/>
    <dgm:cxn modelId="{B87E3E26-3CD2-4680-A4DC-7163E5D4B96E}" type="presParOf" srcId="{86235846-3E9A-4604-B1E3-600E09CFFF5D}" destId="{00B01853-52FF-491A-91F5-0A7787FCE00A}" srcOrd="1" destOrd="0" presId="urn:microsoft.com/office/officeart/2005/8/layout/list1"/>
    <dgm:cxn modelId="{8F16F332-7667-4066-BCAD-FFDCB1C816D1}" type="presParOf" srcId="{84EA19A3-7EFE-48B3-8721-D662FB1371BA}" destId="{0D64C34D-0091-4561-B4DF-CBA65F6736F7}" srcOrd="1" destOrd="0" presId="urn:microsoft.com/office/officeart/2005/8/layout/list1"/>
    <dgm:cxn modelId="{456B1323-B204-4F16-8686-0AD2AB9D0FE7}" type="presParOf" srcId="{84EA19A3-7EFE-48B3-8721-D662FB1371BA}" destId="{36E2A03D-CB8E-4D20-B6F4-337127EECBE3}" srcOrd="2" destOrd="0" presId="urn:microsoft.com/office/officeart/2005/8/layout/list1"/>
    <dgm:cxn modelId="{375D9884-2879-49AD-BBA9-83C66B734437}" type="presParOf" srcId="{84EA19A3-7EFE-48B3-8721-D662FB1371BA}" destId="{E0DD4293-D79B-475B-8D7B-AE561F007780}" srcOrd="3" destOrd="0" presId="urn:microsoft.com/office/officeart/2005/8/layout/list1"/>
    <dgm:cxn modelId="{BD624131-6C44-476D-8351-B60463EDED8A}" type="presParOf" srcId="{84EA19A3-7EFE-48B3-8721-D662FB1371BA}" destId="{6753692F-A257-485F-AAF8-4220C003B68D}" srcOrd="4" destOrd="0" presId="urn:microsoft.com/office/officeart/2005/8/layout/list1"/>
    <dgm:cxn modelId="{D5559054-7158-4EDD-90F7-EC95FB6A4227}" type="presParOf" srcId="{6753692F-A257-485F-AAF8-4220C003B68D}" destId="{3AE28285-ADED-4319-9906-749563BE68B2}" srcOrd="0" destOrd="0" presId="urn:microsoft.com/office/officeart/2005/8/layout/list1"/>
    <dgm:cxn modelId="{7471E9F9-5B36-4793-B046-3676C7C1A2E8}" type="presParOf" srcId="{6753692F-A257-485F-AAF8-4220C003B68D}" destId="{158AF527-1AD4-4135-B8F5-1C90E9F41773}" srcOrd="1" destOrd="0" presId="urn:microsoft.com/office/officeart/2005/8/layout/list1"/>
    <dgm:cxn modelId="{68709AE1-57C2-4331-A7ED-35EDD0F78A3C}" type="presParOf" srcId="{84EA19A3-7EFE-48B3-8721-D662FB1371BA}" destId="{12484F68-E4B8-4A7E-B15D-8604F2AA956B}" srcOrd="5" destOrd="0" presId="urn:microsoft.com/office/officeart/2005/8/layout/list1"/>
    <dgm:cxn modelId="{9E4E1680-C6F5-41F0-A68A-F3A6F45BFBCE}" type="presParOf" srcId="{84EA19A3-7EFE-48B3-8721-D662FB1371BA}" destId="{E068D1A9-2A86-4F0A-A89D-894A69388CB4}" srcOrd="6" destOrd="0" presId="urn:microsoft.com/office/officeart/2005/8/layout/list1"/>
    <dgm:cxn modelId="{1CB56630-E922-469D-B6ED-D0C3C623F351}" type="presParOf" srcId="{84EA19A3-7EFE-48B3-8721-D662FB1371BA}" destId="{3221D6A4-D111-43DF-BA7D-7F98D82D95E6}" srcOrd="7" destOrd="0" presId="urn:microsoft.com/office/officeart/2005/8/layout/list1"/>
    <dgm:cxn modelId="{E0A80E0B-F43B-421C-B696-1F0A8FE164BE}" type="presParOf" srcId="{84EA19A3-7EFE-48B3-8721-D662FB1371BA}" destId="{9A9E4B22-C453-4B56-A66D-F8DF27E2C9E5}" srcOrd="8" destOrd="0" presId="urn:microsoft.com/office/officeart/2005/8/layout/list1"/>
    <dgm:cxn modelId="{7CDBE4FA-18AB-47B2-B642-05E21123CE9E}" type="presParOf" srcId="{9A9E4B22-C453-4B56-A66D-F8DF27E2C9E5}" destId="{FAE71410-1E4F-4051-8A87-185DAC9F6739}" srcOrd="0" destOrd="0" presId="urn:microsoft.com/office/officeart/2005/8/layout/list1"/>
    <dgm:cxn modelId="{352F2751-7A16-40A7-BABF-05FC48FE2522}" type="presParOf" srcId="{9A9E4B22-C453-4B56-A66D-F8DF27E2C9E5}" destId="{E445245A-7E50-4879-9C94-D9D157727378}" srcOrd="1" destOrd="0" presId="urn:microsoft.com/office/officeart/2005/8/layout/list1"/>
    <dgm:cxn modelId="{8E6BF573-97B8-47AD-A099-421D98F39F9B}" type="presParOf" srcId="{84EA19A3-7EFE-48B3-8721-D662FB1371BA}" destId="{B12BAF12-71C0-4AE3-BFE7-80CBDD7841F9}" srcOrd="9" destOrd="0" presId="urn:microsoft.com/office/officeart/2005/8/layout/list1"/>
    <dgm:cxn modelId="{01EC4B0D-0BEF-4D19-A5D7-60C13E847A12}" type="presParOf" srcId="{84EA19A3-7EFE-48B3-8721-D662FB1371BA}" destId="{E55D5CCF-2530-4388-9FC2-F4815C29941F}" srcOrd="10" destOrd="0" presId="urn:microsoft.com/office/officeart/2005/8/layout/list1"/>
    <dgm:cxn modelId="{8AECD42F-FC9A-4526-BF3E-D1907A47F1C6}" type="presParOf" srcId="{84EA19A3-7EFE-48B3-8721-D662FB1371BA}" destId="{2F62B038-BE43-4EC4-85D4-09D1F77ACC93}" srcOrd="11" destOrd="0" presId="urn:microsoft.com/office/officeart/2005/8/layout/list1"/>
    <dgm:cxn modelId="{E4117A4D-33B5-4668-8321-2554616AF9FF}" type="presParOf" srcId="{84EA19A3-7EFE-48B3-8721-D662FB1371BA}" destId="{01F3200A-DA03-4C73-BDE1-A27644CF5F39}" srcOrd="12" destOrd="0" presId="urn:microsoft.com/office/officeart/2005/8/layout/list1"/>
    <dgm:cxn modelId="{099C4716-2E65-4C83-8FEA-28DE3996443C}" type="presParOf" srcId="{01F3200A-DA03-4C73-BDE1-A27644CF5F39}" destId="{4C747D1F-BC77-4802-AB1E-CB3D0B9E4ECA}" srcOrd="0" destOrd="0" presId="urn:microsoft.com/office/officeart/2005/8/layout/list1"/>
    <dgm:cxn modelId="{7B54BF8F-7302-463C-83BE-E945C8C5FB11}" type="presParOf" srcId="{01F3200A-DA03-4C73-BDE1-A27644CF5F39}" destId="{3B8E2C1D-4D35-4200-AD6A-940D0618D1D5}" srcOrd="1" destOrd="0" presId="urn:microsoft.com/office/officeart/2005/8/layout/list1"/>
    <dgm:cxn modelId="{98DB21AE-B23B-4CD7-995B-A70E168E4A2E}" type="presParOf" srcId="{84EA19A3-7EFE-48B3-8721-D662FB1371BA}" destId="{A59E0502-6412-4C4F-AC26-0F751CABBA73}" srcOrd="13" destOrd="0" presId="urn:microsoft.com/office/officeart/2005/8/layout/list1"/>
    <dgm:cxn modelId="{79CF53B0-BAD8-4B71-A729-81B068B55F65}" type="presParOf" srcId="{84EA19A3-7EFE-48B3-8721-D662FB1371BA}" destId="{B4C5DEC2-2060-436C-83A4-9D8F4FFBB07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0.47841</cdr:x>
      <cdr:y>0.0396</cdr:y>
    </cdr:from>
    <cdr:to>
      <cdr:x>0.79926</cdr:x>
      <cdr:y>0.16442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09496" y="126125"/>
          <a:ext cx="1615965" cy="39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uk-UA" sz="1100" dirty="0" smtClean="0"/>
            <a:t>201</a:t>
          </a:r>
          <a:r>
            <a:rPr lang="uk-UA" dirty="0"/>
            <a:t>9</a:t>
          </a:r>
          <a:r>
            <a:rPr lang="uk-UA" sz="1100" dirty="0" smtClean="0"/>
            <a:t>       2020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B1389-784C-4436-A179-A278ADC43E9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29C0B-FFC0-46C4-8E3B-A37F814880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279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76D946-8EC8-4D71-B4E1-8F42A8FCD6A8}" type="slidenum">
              <a:rPr lang="uk-UA">
                <a:solidFill>
                  <a:prstClr val="black"/>
                </a:solidFill>
              </a:rPr>
              <a:pPr/>
              <a:t>8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0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Відсутня інформація по ВОПНЛ ім. Ющенко, виділено червоним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2517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Відсутня</a:t>
            </a:r>
            <a:r>
              <a:rPr lang="uk-UA" baseline="0" dirty="0" smtClean="0"/>
              <a:t> </a:t>
            </a:r>
            <a:r>
              <a:rPr lang="uk-UA" baseline="0" dirty="0" err="1" smtClean="0"/>
              <a:t>інфо</a:t>
            </a:r>
            <a:r>
              <a:rPr lang="uk-UA" baseline="0" dirty="0" smtClean="0"/>
              <a:t> по сумі та ССЗ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129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5839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188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97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29C0B-FFC0-46C4-8E3B-A37F814880B5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4451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373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0524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299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8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953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016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759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02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273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469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8044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Two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>
            <a:spLocks noGrp="1"/>
          </p:cNvSpPr>
          <p:nvPr>
            <p:ph type="title"/>
          </p:nvPr>
        </p:nvSpPr>
        <p:spPr>
          <a:xfrm>
            <a:off x="1196339" y="2057780"/>
            <a:ext cx="9799320" cy="11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3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ftr" idx="11"/>
          </p:nvPr>
        </p:nvSpPr>
        <p:spPr>
          <a:xfrm>
            <a:off x="532891" y="6475688"/>
            <a:ext cx="81915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1F73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38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692059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894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50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011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8070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08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298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229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31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1013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5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09041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80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9198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Two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>
            <a:spLocks noGrp="1"/>
          </p:cNvSpPr>
          <p:nvPr>
            <p:ph type="title"/>
          </p:nvPr>
        </p:nvSpPr>
        <p:spPr>
          <a:xfrm>
            <a:off x="1196339" y="2057780"/>
            <a:ext cx="9799320" cy="11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3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ftr" idx="11"/>
          </p:nvPr>
        </p:nvSpPr>
        <p:spPr>
          <a:xfrm>
            <a:off x="532891" y="6475688"/>
            <a:ext cx="81915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1F73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3592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700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657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438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039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07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706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90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AB8CB-0CE2-4FAB-9E87-7EBE205213FF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B7F90-0C93-4A69-84B0-F0CD5636B9E8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706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411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45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337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735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2235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Two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>
            <a:spLocks noGrp="1"/>
          </p:cNvSpPr>
          <p:nvPr>
            <p:ph type="title"/>
          </p:nvPr>
        </p:nvSpPr>
        <p:spPr>
          <a:xfrm>
            <a:off x="1196339" y="2057780"/>
            <a:ext cx="9799320" cy="11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3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ftr" idx="11"/>
          </p:nvPr>
        </p:nvSpPr>
        <p:spPr>
          <a:xfrm>
            <a:off x="532891" y="6475688"/>
            <a:ext cx="81915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1F73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16860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383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161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2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52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7E56B-93DD-4CFE-810F-6ECC16B35DC3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C7CF5-AB3C-4E8A-8FE1-42781A53F688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546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0297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801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461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033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2192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099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87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36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121C-4E1A-41E8-BA04-8B4BBDC4AD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C194-DA3F-424A-93A3-3797F347465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7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A659E-21DE-4936-ACDC-F7E677205BC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F680B-CAAC-423C-AEC0-5EEE35F1C9F7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363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EAE4-FD7F-41EC-A30B-2BDA38E78791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4201F-845F-4EA6-B598-213CEFB7DEC9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2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D45C-543D-4E61-83AE-B5998FE210A4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DD1D6-252D-4D51-A53B-A368C34011AA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3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6B0E-B776-4BC6-A805-A6BCF904913A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3778-94C6-4F8C-B2F3-EDF7B3AD03DA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14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51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93C6-FD83-4393-B0F9-C38B38874CA0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F4E52-604D-48E3-8116-7B8D8F00A346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824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EB462-2FFC-4EDB-8324-8A56AD5C2A4F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56480-6F31-4E0E-8BD5-912F100CA532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981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B062B-8AB2-412A-8871-BAEEFCFFB73B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A964D-5DF1-48C3-8A89-D1229E0D7E7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93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AC3D-8662-47E3-ABC9-C5C0A1F6AE70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A8A9-250A-45F8-BB64-E73E3307CB16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48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BDE699-8EBC-48B6-9B0C-0D38171BC9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25BBC0-4E16-4030-8566-EA66D78749D1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004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AB8CB-0CE2-4FAB-9E87-7EBE205213FF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B7F90-0C93-4A69-84B0-F0CD5636B9E8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47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7E56B-93DD-4CFE-810F-6ECC16B35DC3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C7CF5-AB3C-4E8A-8FE1-42781A53F688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245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121C-4E1A-41E8-BA04-8B4BBDC4AD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C194-DA3F-424A-93A3-3797F347465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69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A659E-21DE-4936-ACDC-F7E677205BC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F680B-CAAC-423C-AEC0-5EEE35F1C9F7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85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EAE4-FD7F-41EC-A30B-2BDA38E78791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4201F-845F-4EA6-B598-213CEFB7DEC9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35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47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D45C-543D-4E61-83AE-B5998FE210A4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DD1D6-252D-4D51-A53B-A368C34011AA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909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6B0E-B776-4BC6-A805-A6BCF904913A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3778-94C6-4F8C-B2F3-EDF7B3AD03DA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0756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93C6-FD83-4393-B0F9-C38B38874CA0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F4E52-604D-48E3-8116-7B8D8F00A346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39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EB462-2FFC-4EDB-8324-8A56AD5C2A4F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56480-6F31-4E0E-8BD5-912F100CA532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30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B062B-8AB2-412A-8871-BAEEFCFFB73B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A964D-5DF1-48C3-8A89-D1229E0D7E7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05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AC3D-8662-47E3-ABC9-C5C0A1F6AE70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A8A9-250A-45F8-BB64-E73E3307CB16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616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BDE699-8EBC-48B6-9B0C-0D38171BC9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25BBC0-4E16-4030-8566-EA66D78749D1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87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AB8CB-0CE2-4FAB-9E87-7EBE205213FF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B7F90-0C93-4A69-84B0-F0CD5636B9E8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380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7E56B-93DD-4CFE-810F-6ECC16B35DC3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C7CF5-AB3C-4E8A-8FE1-42781A53F688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757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B121C-4E1A-41E8-BA04-8B4BBDC4AD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9C194-DA3F-424A-93A3-3797F347465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9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67646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A659E-21DE-4936-ACDC-F7E677205BC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F680B-CAAC-423C-AEC0-5EEE35F1C9F7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04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EAE4-FD7F-41EC-A30B-2BDA38E78791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4201F-845F-4EA6-B598-213CEFB7DEC9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43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D45C-543D-4E61-83AE-B5998FE210A4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DD1D6-252D-4D51-A53B-A368C34011AA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483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6B0E-B776-4BC6-A805-A6BCF904913A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93778-94C6-4F8C-B2F3-EDF7B3AD03DA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901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693C6-FD83-4393-B0F9-C38B38874CA0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F4E52-604D-48E3-8116-7B8D8F00A346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501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EB462-2FFC-4EDB-8324-8A56AD5C2A4F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56480-6F31-4E0E-8BD5-912F100CA532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619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B062B-8AB2-412A-8871-BAEEFCFFB73B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A964D-5DF1-48C3-8A89-D1229E0D7E7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45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9AC3D-8662-47E3-ABC9-C5C0A1F6AE70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DA8A9-250A-45F8-BB64-E73E3307CB16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6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BDE699-8EBC-48B6-9B0C-0D38171BC9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25BBC0-4E16-4030-8566-EA66D78749D1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92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64734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7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08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60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411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069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38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30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48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64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40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477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417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421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799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84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962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6500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928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257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747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3144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4703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260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830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682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1246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4135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484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455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1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74481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4222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264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135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Two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>
            <a:spLocks noGrp="1"/>
          </p:cNvSpPr>
          <p:nvPr>
            <p:ph type="title"/>
          </p:nvPr>
        </p:nvSpPr>
        <p:spPr>
          <a:xfrm>
            <a:off x="1196339" y="2057780"/>
            <a:ext cx="9799320" cy="11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3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ftr" idx="11"/>
          </p:nvPr>
        </p:nvSpPr>
        <p:spPr>
          <a:xfrm>
            <a:off x="532891" y="6475688"/>
            <a:ext cx="81915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1F73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6595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616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478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296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65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675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9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12948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221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058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7101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570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022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0188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obj">
  <p:cSld name="Two Conte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3"/>
          <p:cNvSpPr txBox="1">
            <a:spLocks noGrp="1"/>
          </p:cNvSpPr>
          <p:nvPr>
            <p:ph type="title"/>
          </p:nvPr>
        </p:nvSpPr>
        <p:spPr>
          <a:xfrm>
            <a:off x="1196339" y="2057780"/>
            <a:ext cx="9799320" cy="1123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3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ftr" idx="11"/>
          </p:nvPr>
        </p:nvSpPr>
        <p:spPr>
          <a:xfrm>
            <a:off x="532891" y="6475688"/>
            <a:ext cx="819150" cy="196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rgbClr val="1F73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/>
              <a:pPr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3156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804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162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45CCE-D025-4972-A59F-E52C51E893FD}" type="datetimeFigureOut">
              <a:rPr lang="uk-UA" smtClean="0"/>
              <a:t>22.02.2021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06811-15DC-4CB8-9C1C-A762D13805E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129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8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3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1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8A5315-103F-494E-9408-E4A0B43C730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E6B702-3A50-45B0-932C-375819FDAB3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0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8A5315-103F-494E-9408-E4A0B43C730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E6B702-3A50-45B0-932C-375819FDAB3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84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8A5315-103F-494E-9408-E4A0B43C7302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E6B702-3A50-45B0-932C-375819FDAB30}" type="slidenum">
              <a:rPr lang="uk-U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BC45B-EAD3-4C7A-9462-A59CDAB674C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467F9-D5A1-4D65-A1BC-B24BAEC3688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0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45CCE-D025-4972-A59F-E52C51E893FD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06811-15DC-4CB8-9C1C-A762D13805EB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0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5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6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AB30C-81AF-4A2C-8456-061C5903ABB3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22.02.2021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B7C4E-C7BE-44CB-8CA5-E0356D30601F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5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17.tiff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88.jp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74841" y="1568777"/>
            <a:ext cx="7302759" cy="4253525"/>
          </a:xfrm>
        </p:spPr>
        <p:txBody>
          <a:bodyPr>
            <a:noAutofit/>
          </a:bodyPr>
          <a:lstStyle/>
          <a:p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Звіт </a:t>
            </a:r>
            <a:b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департаменту </a:t>
            </a:r>
            <a:b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охорони здоров'я </a:t>
            </a:r>
            <a:b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2020 </a:t>
            </a: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 </a:t>
            </a:r>
            <a:b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завдання </a:t>
            </a:r>
            <a:r>
              <a:rPr lang="uk-UA" sz="48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2021 </a:t>
            </a:r>
            <a:r>
              <a:rPr lang="uk-UA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endParaRPr lang="uk-UA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8816384" y="657637"/>
            <a:ext cx="2308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</a:rPr>
              <a:t>ВІННИЦЬКА МІСЬКА РАДА</a:t>
            </a:r>
            <a:endParaRPr lang="uk-UA" sz="1600" dirty="0">
              <a:solidFill>
                <a:prstClr val="black">
                  <a:lumMod val="65000"/>
                  <a:lumOff val="35000"/>
                </a:prstClr>
              </a:solidFill>
              <a:latin typeface="Impact" pitchFamily="34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8149534" y="943930"/>
            <a:ext cx="29754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Impact" pitchFamily="34" charset="0"/>
              </a:rPr>
              <a:t>Департамент охорони здоров'я</a:t>
            </a:r>
            <a:endParaRPr lang="uk-UA" sz="1600" dirty="0">
              <a:solidFill>
                <a:prstClr val="black">
                  <a:lumMod val="65000"/>
                  <a:lumOff val="35000"/>
                </a:prstClr>
              </a:solidFill>
              <a:latin typeface="Impact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35" y="1568777"/>
            <a:ext cx="3495212" cy="425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311" y="432683"/>
            <a:ext cx="10972800" cy="7699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Забезпечення витратними матеріалами та технічними засобами реабілітації та догляду 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17485734"/>
              </p:ext>
            </p:extLst>
          </p:nvPr>
        </p:nvGraphicFramePr>
        <p:xfrm>
          <a:off x="326571" y="1210236"/>
          <a:ext cx="10758196" cy="5495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930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569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Програма реімбурсації «Доступні ліки»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140" y="2869546"/>
            <a:ext cx="18414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/>
              <a:t>Виписано </a:t>
            </a:r>
            <a:r>
              <a:rPr lang="en-US" b="1" i="1" dirty="0" smtClean="0"/>
              <a:t>260 </a:t>
            </a:r>
            <a:r>
              <a:rPr lang="uk-UA" b="1" i="1" dirty="0" smtClean="0"/>
              <a:t>тис. </a:t>
            </a:r>
            <a:r>
              <a:rPr lang="uk-UA" i="1" dirty="0" smtClean="0"/>
              <a:t>рецептів, </a:t>
            </a:r>
          </a:p>
          <a:p>
            <a:r>
              <a:rPr lang="uk-UA" i="1" dirty="0" smtClean="0"/>
              <a:t>в </a:t>
            </a:r>
            <a:r>
              <a:rPr lang="uk-UA" i="1" dirty="0" err="1" smtClean="0"/>
              <a:t>т.ч</a:t>
            </a:r>
            <a:r>
              <a:rPr lang="uk-UA" i="1" dirty="0" smtClean="0"/>
              <a:t>.  для лікування патології серцево-судинної системи</a:t>
            </a:r>
            <a:br>
              <a:rPr lang="uk-UA" i="1" dirty="0" smtClean="0"/>
            </a:br>
            <a:r>
              <a:rPr lang="uk-UA" b="1" i="1" dirty="0" smtClean="0"/>
              <a:t>– 75%</a:t>
            </a:r>
            <a:endParaRPr lang="uk-UA" b="1" i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633" y="1100122"/>
            <a:ext cx="8673219" cy="527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9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6382" y="39433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90202" y="216972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350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13072" y="4014366"/>
            <a:ext cx="5376597" cy="27260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медичній інформаційній системі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працюють </a:t>
            </a:r>
            <a:r>
              <a:rPr lang="uk-UA" sz="16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2711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медичних працівників </a:t>
            </a:r>
            <a:r>
              <a:rPr lang="uk-UA" sz="1600" dirty="0" smtClean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</a:t>
            </a:r>
            <a:r>
              <a:rPr lang="uk-UA" sz="16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т.ч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uk-UA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617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 доєднались в 2020 р.). </a:t>
            </a:r>
            <a:endParaRPr lang="uk-UA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Жителі міста мають доступ до медичної інформаційної системи -</a:t>
            </a:r>
            <a:r>
              <a:rPr lang="uk-UA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185 </a:t>
            </a:r>
            <a:r>
              <a:rPr lang="uk-UA" sz="1600" b="1" dirty="0">
                <a:solidFill>
                  <a:srgbClr val="0070C0"/>
                </a:solidFill>
                <a:cs typeface="Arial" panose="020B0604020202020204" pitchFamily="34" charset="0"/>
              </a:rPr>
              <a:t>тис</a:t>
            </a:r>
            <a:r>
              <a:rPr lang="uk-UA" sz="1600" dirty="0">
                <a:solidFill>
                  <a:srgbClr val="0070C0"/>
                </a:solidFill>
                <a:cs typeface="Arial" panose="020B0604020202020204" pitchFamily="34" charset="0"/>
              </a:rPr>
              <a:t>.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користувачів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«Персональним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кабінетом пацієнта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» (в </a:t>
            </a:r>
            <a:r>
              <a:rPr lang="uk-UA" sz="16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т.ч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. </a:t>
            </a:r>
            <a:r>
              <a:rPr lang="uk-UA" sz="16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21 тис.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2020 р.).</a:t>
            </a:r>
            <a:endParaRPr lang="uk-UA" sz="1600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 algn="just"/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Щодня</a:t>
            </a:r>
            <a:r>
              <a:rPr lang="uk-UA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rgbClr val="0070C0"/>
                </a:solidFill>
                <a:cs typeface="Arial" panose="020B0604020202020204" pitchFamily="34" charset="0"/>
              </a:rPr>
              <a:t>200</a:t>
            </a:r>
            <a:r>
              <a:rPr lang="uk-UA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cs typeface="Arial" panose="020B0604020202020204" pitchFamily="34" charset="0"/>
              </a:rPr>
              <a:t>on-line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 записів на прийом до лікаря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закладах ведуть амбулаторний прийом пацієнтів за електронною чергою.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3 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закладах в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тестовому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режимі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працює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uk-UA" sz="1600" dirty="0">
                <a:solidFill>
                  <a:srgbClr val="002060"/>
                </a:solidFill>
                <a:cs typeface="Arial" panose="020B0604020202020204" pitchFamily="34" charset="0"/>
              </a:rPr>
              <a:t>табло електронної черги </a:t>
            </a:r>
            <a:r>
              <a:rPr lang="ru-RU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і </a:t>
            </a:r>
            <a:r>
              <a:rPr lang="ru-RU" sz="1600" dirty="0">
                <a:solidFill>
                  <a:srgbClr val="002060"/>
                </a:solidFill>
                <a:cs typeface="Arial" panose="020B0604020202020204" pitchFamily="34" charset="0"/>
              </a:rPr>
              <a:t>в 7 закладах </a:t>
            </a:r>
            <a:r>
              <a:rPr lang="uk-UA" sz="1600" dirty="0" smtClean="0">
                <a:solidFill>
                  <a:srgbClr val="002060"/>
                </a:solidFill>
                <a:cs typeface="Arial" panose="020B0604020202020204" pitchFamily="34" charset="0"/>
              </a:rPr>
              <a:t>впроваджується</a:t>
            </a:r>
            <a:endParaRPr lang="uk-UA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3072" y="1517421"/>
            <a:ext cx="5376597" cy="23478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>
                <a:solidFill>
                  <a:srgbClr val="C00000"/>
                </a:solidFill>
              </a:rPr>
              <a:t>Міська програма інформатизації</a:t>
            </a:r>
            <a:r>
              <a:rPr lang="uk-UA" sz="16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uk-UA" sz="1600" dirty="0" smtClean="0">
                <a:solidFill>
                  <a:srgbClr val="002060"/>
                </a:solidFill>
              </a:rPr>
              <a:t>В мережу підключено та об’єднано 16 муніципальних закладів охорони здоров’я,</a:t>
            </a:r>
            <a:r>
              <a:rPr lang="uk-UA" sz="1600" dirty="0">
                <a:solidFill>
                  <a:srgbClr val="002060"/>
                </a:solidFill>
              </a:rPr>
              <a:t> </a:t>
            </a:r>
            <a:r>
              <a:rPr lang="uk-UA" sz="1600" dirty="0" smtClean="0">
                <a:solidFill>
                  <a:srgbClr val="002060"/>
                </a:solidFill>
              </a:rPr>
              <a:t>створено </a:t>
            </a:r>
            <a:r>
              <a:rPr lang="uk-UA" sz="1600" b="1" dirty="0" smtClean="0">
                <a:solidFill>
                  <a:srgbClr val="C00000"/>
                </a:solidFill>
              </a:rPr>
              <a:t>938 автоматизованих робочих місць (АРМ), </a:t>
            </a:r>
            <a:r>
              <a:rPr lang="uk-UA" sz="1600" dirty="0" smtClean="0">
                <a:solidFill>
                  <a:srgbClr val="002060"/>
                </a:solidFill>
              </a:rPr>
              <a:t>в тому числі </a:t>
            </a:r>
            <a:r>
              <a:rPr lang="uk-UA" sz="1600" b="1" dirty="0" smtClean="0">
                <a:solidFill>
                  <a:srgbClr val="002060"/>
                </a:solidFill>
              </a:rPr>
              <a:t>121</a:t>
            </a:r>
            <a:endParaRPr lang="uk-UA" sz="1600" b="1" dirty="0">
              <a:solidFill>
                <a:srgbClr val="002060"/>
              </a:solidFill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 в 2020 році.</a:t>
            </a:r>
          </a:p>
          <a:p>
            <a:r>
              <a:rPr lang="uk-UA" sz="1600" dirty="0" smtClean="0">
                <a:solidFill>
                  <a:srgbClr val="002060"/>
                </a:solidFill>
              </a:rPr>
              <a:t>На первинному рівні </a:t>
            </a:r>
            <a:r>
              <a:rPr lang="uk-UA" sz="1600" b="1" dirty="0" smtClean="0">
                <a:solidFill>
                  <a:srgbClr val="002060"/>
                </a:solidFill>
              </a:rPr>
              <a:t>365</a:t>
            </a:r>
            <a:r>
              <a:rPr lang="uk-UA" sz="1600" dirty="0" smtClean="0">
                <a:solidFill>
                  <a:srgbClr val="002060"/>
                </a:solidFill>
              </a:rPr>
              <a:t> АРМ</a:t>
            </a:r>
            <a:endParaRPr lang="uk-UA" sz="1600" dirty="0">
              <a:solidFill>
                <a:srgbClr val="002060"/>
              </a:solidFill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На вторинному рівні </a:t>
            </a:r>
            <a:r>
              <a:rPr lang="uk-UA" sz="1600" b="1" dirty="0" smtClean="0">
                <a:solidFill>
                  <a:srgbClr val="002060"/>
                </a:solidFill>
              </a:rPr>
              <a:t>556</a:t>
            </a:r>
            <a:r>
              <a:rPr lang="uk-UA" sz="1600" dirty="0" smtClean="0">
                <a:solidFill>
                  <a:srgbClr val="002060"/>
                </a:solidFill>
              </a:rPr>
              <a:t> АРМ</a:t>
            </a:r>
            <a:endParaRPr lang="uk-UA" sz="1600" dirty="0">
              <a:solidFill>
                <a:srgbClr val="002060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98" y="830275"/>
            <a:ext cx="3540951" cy="176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007437" y="160317"/>
            <a:ext cx="10273139" cy="7780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Інформатизація галузі охорони здоров’я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02" y="4598894"/>
            <a:ext cx="3090374" cy="214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050"/>
          <a:stretch/>
        </p:blipFill>
        <p:spPr bwMode="auto">
          <a:xfrm>
            <a:off x="5669038" y="3865297"/>
            <a:ext cx="2341795" cy="287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3" y="2850778"/>
            <a:ext cx="3190313" cy="1550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78" y="1490939"/>
            <a:ext cx="4184294" cy="1657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0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811339" y="244040"/>
            <a:ext cx="8569325" cy="760796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демографічні показники</a:t>
            </a:r>
            <a:endParaRPr lang="ru-RU" alt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Діагра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380423"/>
              </p:ext>
            </p:extLst>
          </p:nvPr>
        </p:nvGraphicFramePr>
        <p:xfrm>
          <a:off x="209083" y="1121795"/>
          <a:ext cx="10795613" cy="3226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15363"/>
              </p:ext>
            </p:extLst>
          </p:nvPr>
        </p:nvGraphicFramePr>
        <p:xfrm>
          <a:off x="359718" y="4423144"/>
          <a:ext cx="10655611" cy="2287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8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6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36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36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336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336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336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28348"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ПОКАЗНИК/РІК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2010…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…2016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2017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2018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2019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 smtClean="0"/>
                        <a:t>2020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8928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Кількість народжених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4078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3838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3711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3385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3175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2999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8928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Кількість померлих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3409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3676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3639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3750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3704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4298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348">
                <a:tc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tx1"/>
                          </a:solidFill>
                        </a:rPr>
                        <a:t>Приріст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+669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+162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+72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-365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-529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 smtClean="0"/>
                        <a:t>-1299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2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2"/>
          <a:stretch/>
        </p:blipFill>
        <p:spPr>
          <a:xfrm>
            <a:off x="7652707" y="4211273"/>
            <a:ext cx="4392488" cy="27086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560" y="274639"/>
            <a:ext cx="7834697" cy="634082"/>
          </a:xfrm>
        </p:spPr>
        <p:txBody>
          <a:bodyPr>
            <a:noAutofit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Запобігання захворюванням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179" y="1632388"/>
            <a:ext cx="5112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u="sng" dirty="0" smtClean="0">
                <a:solidFill>
                  <a:srgbClr val="002060"/>
                </a:solidFill>
              </a:rPr>
              <a:t>Виконання планових щеплень відповідно календаря</a:t>
            </a:r>
          </a:p>
          <a:p>
            <a:pPr algn="just"/>
            <a:endParaRPr lang="uk-UA" sz="1600" b="1" u="sng" dirty="0" smtClean="0">
              <a:solidFill>
                <a:srgbClr val="002060"/>
              </a:solidFill>
            </a:endParaRPr>
          </a:p>
          <a:p>
            <a:pPr algn="just"/>
            <a:r>
              <a:rPr lang="uk-UA" sz="1600" b="1" u="sng" dirty="0" smtClean="0">
                <a:solidFill>
                  <a:srgbClr val="002060"/>
                </a:solidFill>
              </a:rPr>
              <a:t>Міська </a:t>
            </a:r>
            <a:r>
              <a:rPr lang="uk-UA" sz="1600" b="1" u="sng" dirty="0">
                <a:solidFill>
                  <a:srgbClr val="002060"/>
                </a:solidFill>
              </a:rPr>
              <a:t>програма «СТОП-грип»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</a:rPr>
              <a:t>З </a:t>
            </a:r>
            <a:r>
              <a:rPr lang="uk-UA" sz="1600" b="1" dirty="0">
                <a:solidFill>
                  <a:srgbClr val="002060"/>
                </a:solidFill>
              </a:rPr>
              <a:t>2016 року </a:t>
            </a:r>
            <a:r>
              <a:rPr lang="uk-UA" sz="1600" dirty="0">
                <a:solidFill>
                  <a:srgbClr val="002060"/>
                </a:solidFill>
              </a:rPr>
              <a:t>- запобігання поширення грипу та ГРВІ.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</a:rPr>
              <a:t>Вакцини проти грипу, діагностичні тести, ліки від грипу.</a:t>
            </a:r>
          </a:p>
          <a:p>
            <a:pPr algn="just"/>
            <a:r>
              <a:rPr lang="uk-UA" sz="1600" dirty="0">
                <a:solidFill>
                  <a:srgbClr val="002060"/>
                </a:solidFill>
              </a:rPr>
              <a:t>Зросла кількість </a:t>
            </a:r>
            <a:r>
              <a:rPr lang="uk-UA" sz="1600" dirty="0" smtClean="0">
                <a:solidFill>
                  <a:srgbClr val="002060"/>
                </a:solidFill>
              </a:rPr>
              <a:t>щеплених із </a:t>
            </a:r>
            <a:r>
              <a:rPr lang="uk-UA" sz="1600" b="1" dirty="0">
                <a:solidFill>
                  <a:srgbClr val="002060"/>
                </a:solidFill>
              </a:rPr>
              <a:t>423</a:t>
            </a:r>
            <a:r>
              <a:rPr lang="uk-UA" sz="1600" dirty="0">
                <a:solidFill>
                  <a:srgbClr val="002060"/>
                </a:solidFill>
              </a:rPr>
              <a:t> до </a:t>
            </a:r>
            <a:r>
              <a:rPr lang="uk-UA" sz="1600" b="1" dirty="0">
                <a:solidFill>
                  <a:srgbClr val="002060"/>
                </a:solidFill>
              </a:rPr>
              <a:t>9</a:t>
            </a:r>
            <a:r>
              <a:rPr lang="en-US" sz="1600" b="1" dirty="0">
                <a:solidFill>
                  <a:srgbClr val="002060"/>
                </a:solidFill>
              </a:rPr>
              <a:t>6</a:t>
            </a:r>
            <a:r>
              <a:rPr lang="uk-UA" sz="1600" b="1" dirty="0">
                <a:solidFill>
                  <a:srgbClr val="002060"/>
                </a:solidFill>
              </a:rPr>
              <a:t>34 </a:t>
            </a:r>
            <a:r>
              <a:rPr lang="uk-UA" sz="1600" dirty="0" smtClean="0">
                <a:solidFill>
                  <a:srgbClr val="002060"/>
                </a:solidFill>
              </a:rPr>
              <a:t>осіб. </a:t>
            </a:r>
            <a:endParaRPr lang="uk-UA" sz="1600" dirty="0">
              <a:solidFill>
                <a:srgbClr val="002060"/>
              </a:solidFill>
            </a:endParaRPr>
          </a:p>
          <a:p>
            <a:r>
              <a:rPr lang="uk-UA" sz="1600" b="1" dirty="0" smtClean="0">
                <a:solidFill>
                  <a:srgbClr val="002060"/>
                </a:solidFill>
              </a:rPr>
              <a:t>Результат </a:t>
            </a:r>
            <a:r>
              <a:rPr lang="uk-UA" sz="1600" dirty="0" smtClean="0">
                <a:solidFill>
                  <a:srgbClr val="002060"/>
                </a:solidFill>
              </a:rPr>
              <a:t>- успішна </a:t>
            </a:r>
            <a:r>
              <a:rPr lang="uk-UA" sz="1600" dirty="0">
                <a:solidFill>
                  <a:srgbClr val="002060"/>
                </a:solidFill>
              </a:rPr>
              <a:t>профілактика грипу та його </a:t>
            </a:r>
            <a:r>
              <a:rPr lang="uk-UA" sz="1600" dirty="0" smtClean="0">
                <a:solidFill>
                  <a:srgbClr val="002060"/>
                </a:solidFill>
              </a:rPr>
              <a:t>ускладнень - вдалось </a:t>
            </a:r>
            <a:r>
              <a:rPr lang="uk-UA" sz="1600" dirty="0">
                <a:solidFill>
                  <a:srgbClr val="002060"/>
                </a:solidFill>
              </a:rPr>
              <a:t>уникнути летальних випадків, пов'язаних із грипом.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0091" y="1052736"/>
            <a:ext cx="2619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ВАКЦИНАЦІЯ</a:t>
            </a:r>
          </a:p>
          <a:p>
            <a:pPr algn="ctr"/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7" y="1512500"/>
            <a:ext cx="4240334" cy="5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21594" y="1141238"/>
            <a:ext cx="3148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ЯРМАРКИ ЗДОРОВ’Я</a:t>
            </a:r>
          </a:p>
          <a:p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24729" y="1688927"/>
            <a:ext cx="561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dirty="0">
                <a:solidFill>
                  <a:prstClr val="black"/>
                </a:solidFill>
              </a:rPr>
              <a:t>Популяризація та поширення знань серед  населення щодо питань профілактики хвороб та збереження власного здоров’я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" y="4115360"/>
            <a:ext cx="4315564" cy="5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22" y="4983828"/>
            <a:ext cx="4315564" cy="50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43" y="1512499"/>
            <a:ext cx="4377017" cy="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275613" y="4166307"/>
            <a:ext cx="52114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ОХОПЛЕННЯ </a:t>
            </a:r>
            <a:r>
              <a:rPr lang="uk-UA" b="1" dirty="0" smtClean="0">
                <a:solidFill>
                  <a:srgbClr val="002060"/>
                </a:solidFill>
              </a:rPr>
              <a:t>СКРИНІНГОВИМИ ОБСТЕЖЕННЯМИ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в Центрах ПМСД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328486" y="4988091"/>
            <a:ext cx="5105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СВОЄЧАСНА ДІАГНОСТИКА 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 в Муніципальному лікувально-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діагностичному центрі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t="155" r="4563" b="-155"/>
          <a:stretch/>
        </p:blipFill>
        <p:spPr>
          <a:xfrm>
            <a:off x="5610215" y="2353172"/>
            <a:ext cx="4084984" cy="2459466"/>
          </a:xfrm>
          <a:prstGeom prst="rect">
            <a:avLst/>
          </a:prstGeom>
        </p:spPr>
      </p:pic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2735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іаграм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250811"/>
              </p:ext>
            </p:extLst>
          </p:nvPr>
        </p:nvGraphicFramePr>
        <p:xfrm>
          <a:off x="6096000" y="1615969"/>
          <a:ext cx="5036456" cy="3794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641" y="333121"/>
            <a:ext cx="9811657" cy="87804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Вінницький </a:t>
            </a:r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регіональний </a:t>
            </a:r>
            <a:r>
              <a:rPr lang="uk-UA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кардіоцентр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58202" y="1836683"/>
            <a:ext cx="86711" cy="7882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57454" y="1847189"/>
            <a:ext cx="86711" cy="788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" y="2265968"/>
            <a:ext cx="5748336" cy="4308417"/>
          </a:xfrm>
          <a:prstGeom prst="rect">
            <a:avLst/>
          </a:prstGeom>
        </p:spPr>
      </p:pic>
      <p:sp>
        <p:nvSpPr>
          <p:cNvPr id="18" name="Прямоугольник 2"/>
          <p:cNvSpPr/>
          <p:nvPr/>
        </p:nvSpPr>
        <p:spPr>
          <a:xfrm>
            <a:off x="6104062" y="5410367"/>
            <a:ext cx="5124659" cy="120032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uk-UA" i="1" dirty="0" smtClean="0">
                <a:solidFill>
                  <a:srgbClr val="0070C0"/>
                </a:solidFill>
              </a:rPr>
              <a:t>Проведено </a:t>
            </a:r>
            <a:r>
              <a:rPr lang="uk-UA" b="1" i="1" dirty="0" smtClean="0">
                <a:solidFill>
                  <a:srgbClr val="0070C0"/>
                </a:solidFill>
              </a:rPr>
              <a:t>113 операцій на відкритому серці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(</a:t>
            </a:r>
            <a:r>
              <a:rPr lang="uk-UA" i="1" dirty="0" smtClean="0">
                <a:solidFill>
                  <a:srgbClr val="0070C0"/>
                </a:solidFill>
              </a:rPr>
              <a:t>55 –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r>
              <a:rPr lang="uk-UA" i="1" dirty="0" smtClean="0">
                <a:solidFill>
                  <a:srgbClr val="0070C0"/>
                </a:solidFill>
              </a:rPr>
              <a:t>аорто-коронарних та </a:t>
            </a:r>
            <a:r>
              <a:rPr lang="uk-UA" i="1" dirty="0" err="1" smtClean="0">
                <a:solidFill>
                  <a:srgbClr val="0070C0"/>
                </a:solidFill>
              </a:rPr>
              <a:t>маммарно</a:t>
            </a:r>
            <a:r>
              <a:rPr lang="uk-UA" i="1" dirty="0" smtClean="0">
                <a:solidFill>
                  <a:srgbClr val="0070C0"/>
                </a:solidFill>
              </a:rPr>
              <a:t>-коронарних шунтувань та 58 операції на клапанах серця);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990"/>
          <a:stretch/>
        </p:blipFill>
        <p:spPr>
          <a:xfrm>
            <a:off x="340241" y="1518920"/>
            <a:ext cx="5748335" cy="32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23865" y="1060287"/>
            <a:ext cx="1051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FF0000"/>
                </a:solidFill>
              </a:rPr>
              <a:t>Спільний з Міжнародним банком реконструкції та розвитку  інвестиційний </a:t>
            </a:r>
            <a:r>
              <a:rPr lang="uk-UA" b="1" dirty="0" err="1">
                <a:solidFill>
                  <a:srgbClr val="FF0000"/>
                </a:solidFill>
              </a:rPr>
              <a:t>субпроект</a:t>
            </a:r>
            <a:r>
              <a:rPr lang="uk-UA" b="1" dirty="0">
                <a:solidFill>
                  <a:srgbClr val="FF0000"/>
                </a:solidFill>
              </a:rPr>
              <a:t>,  </a:t>
            </a:r>
            <a:r>
              <a:rPr lang="ru-RU" b="1" dirty="0">
                <a:solidFill>
                  <a:srgbClr val="FF0000"/>
                </a:solidFill>
              </a:rPr>
              <a:t>направлений на </a:t>
            </a:r>
            <a:r>
              <a:rPr lang="uk-UA" b="1" dirty="0">
                <a:solidFill>
                  <a:srgbClr val="FF0000"/>
                </a:solidFill>
              </a:rPr>
              <a:t>покращення медичної допомоги хворим із серцево-судинною </a:t>
            </a:r>
            <a:r>
              <a:rPr lang="uk-UA" b="1" dirty="0" smtClean="0">
                <a:solidFill>
                  <a:srgbClr val="FF0000"/>
                </a:solidFill>
              </a:rPr>
              <a:t>патологією.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381" y="44624"/>
            <a:ext cx="10657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Будівництво регіонального клінічного лікувально-діагностичного центру </a:t>
            </a:r>
            <a:r>
              <a:rPr lang="uk-UA" sz="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серцево-судинної </a:t>
            </a:r>
            <a:r>
              <a:rPr lang="uk-UA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патології</a:t>
            </a:r>
            <a:endParaRPr lang="ru-RU" sz="3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15358" r="7574" b="17849"/>
          <a:stretch/>
        </p:blipFill>
        <p:spPr>
          <a:xfrm>
            <a:off x="7834376" y="4303454"/>
            <a:ext cx="4091665" cy="242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6" y="1990105"/>
            <a:ext cx="4951752" cy="455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33" y="2260680"/>
            <a:ext cx="4652963" cy="226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7381" y="1706618"/>
            <a:ext cx="165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2019 р.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79133" y="1798983"/>
            <a:ext cx="170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2020 р.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72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0381" y="4680375"/>
            <a:ext cx="7243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i="1" dirty="0" smtClean="0">
                <a:solidFill>
                  <a:srgbClr val="002060"/>
                </a:solidFill>
              </a:rPr>
              <a:t>Загальна </a:t>
            </a:r>
            <a:r>
              <a:rPr lang="uk-UA" i="1" dirty="0">
                <a:solidFill>
                  <a:srgbClr val="002060"/>
                </a:solidFill>
              </a:rPr>
              <a:t>вартість проекту  </a:t>
            </a:r>
            <a:r>
              <a:rPr lang="uk-UA" b="1" i="1" dirty="0" smtClean="0">
                <a:solidFill>
                  <a:srgbClr val="002060"/>
                </a:solidFill>
              </a:rPr>
              <a:t>270,5 </a:t>
            </a:r>
            <a:r>
              <a:rPr lang="uk-UA" b="1" i="1" dirty="0">
                <a:solidFill>
                  <a:srgbClr val="002060"/>
                </a:solidFill>
              </a:rPr>
              <a:t>млн</a:t>
            </a:r>
            <a:r>
              <a:rPr lang="uk-UA" b="1" i="1" dirty="0" smtClean="0">
                <a:solidFill>
                  <a:srgbClr val="002060"/>
                </a:solidFill>
              </a:rPr>
              <a:t>. грн.</a:t>
            </a:r>
          </a:p>
          <a:p>
            <a:pPr algn="just"/>
            <a:endParaRPr lang="uk-UA" i="1" dirty="0" smtClean="0">
              <a:solidFill>
                <a:srgbClr val="002060"/>
              </a:solidFill>
            </a:endParaRPr>
          </a:p>
          <a:p>
            <a:pPr algn="just"/>
            <a:r>
              <a:rPr lang="uk-UA" i="1" dirty="0" smtClean="0">
                <a:solidFill>
                  <a:srgbClr val="002060"/>
                </a:solidFill>
              </a:rPr>
              <a:t>Станом </a:t>
            </a:r>
            <a:r>
              <a:rPr lang="uk-UA" i="1" dirty="0">
                <a:solidFill>
                  <a:srgbClr val="002060"/>
                </a:solidFill>
              </a:rPr>
              <a:t>на </a:t>
            </a:r>
            <a:r>
              <a:rPr lang="uk-UA" i="1" dirty="0" smtClean="0">
                <a:solidFill>
                  <a:srgbClr val="002060"/>
                </a:solidFill>
              </a:rPr>
              <a:t>01.01.2021 </a:t>
            </a:r>
            <a:r>
              <a:rPr lang="uk-UA" i="1" dirty="0">
                <a:solidFill>
                  <a:srgbClr val="002060"/>
                </a:solidFill>
              </a:rPr>
              <a:t>року виконані та профінансовані </a:t>
            </a:r>
            <a:r>
              <a:rPr lang="uk-UA" b="1" i="1" dirty="0">
                <a:solidFill>
                  <a:srgbClr val="002060"/>
                </a:solidFill>
              </a:rPr>
              <a:t>роботи по будівництву</a:t>
            </a:r>
            <a:r>
              <a:rPr lang="uk-UA" i="1" dirty="0">
                <a:solidFill>
                  <a:srgbClr val="002060"/>
                </a:solidFill>
              </a:rPr>
              <a:t> </a:t>
            </a:r>
            <a:r>
              <a:rPr lang="uk-UA" i="1" dirty="0" smtClean="0">
                <a:solidFill>
                  <a:srgbClr val="002060"/>
                </a:solidFill>
              </a:rPr>
              <a:t>на </a:t>
            </a:r>
            <a:r>
              <a:rPr lang="uk-UA" i="1" dirty="0">
                <a:solidFill>
                  <a:srgbClr val="002060"/>
                </a:solidFill>
              </a:rPr>
              <a:t>загальну суму </a:t>
            </a:r>
            <a:r>
              <a:rPr lang="uk-UA" b="1" i="1" dirty="0" smtClean="0">
                <a:solidFill>
                  <a:srgbClr val="002060"/>
                </a:solidFill>
              </a:rPr>
              <a:t>98,3 млн. </a:t>
            </a:r>
            <a:r>
              <a:rPr lang="uk-UA" b="1" i="1" dirty="0">
                <a:solidFill>
                  <a:srgbClr val="002060"/>
                </a:solidFill>
              </a:rPr>
              <a:t>грн</a:t>
            </a:r>
            <a:r>
              <a:rPr lang="uk-UA" b="1" i="1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endParaRPr lang="uk-UA" b="1" i="1" dirty="0" smtClean="0">
              <a:solidFill>
                <a:srgbClr val="002060"/>
              </a:solidFill>
            </a:endParaRPr>
          </a:p>
          <a:p>
            <a:pPr algn="just"/>
            <a:r>
              <a:rPr lang="uk-UA" i="1" dirty="0">
                <a:solidFill>
                  <a:srgbClr val="002060"/>
                </a:solidFill>
              </a:rPr>
              <a:t>т</a:t>
            </a:r>
            <a:r>
              <a:rPr lang="uk-UA" i="1" dirty="0" smtClean="0">
                <a:solidFill>
                  <a:srgbClr val="002060"/>
                </a:solidFill>
              </a:rPr>
              <a:t>а було </a:t>
            </a:r>
            <a:r>
              <a:rPr lang="uk-UA" b="1" i="1" dirty="0">
                <a:solidFill>
                  <a:srgbClr val="002060"/>
                </a:solidFill>
              </a:rPr>
              <a:t>закуплено обладнання</a:t>
            </a:r>
            <a:r>
              <a:rPr lang="uk-UA" i="1" dirty="0">
                <a:solidFill>
                  <a:srgbClr val="002060"/>
                </a:solidFill>
              </a:rPr>
              <a:t> </a:t>
            </a:r>
            <a:r>
              <a:rPr lang="uk-UA" i="1" dirty="0" smtClean="0">
                <a:solidFill>
                  <a:srgbClr val="002060"/>
                </a:solidFill>
              </a:rPr>
              <a:t>на </a:t>
            </a:r>
            <a:r>
              <a:rPr lang="uk-UA" i="1" dirty="0">
                <a:solidFill>
                  <a:srgbClr val="002060"/>
                </a:solidFill>
              </a:rPr>
              <a:t>загальну </a:t>
            </a:r>
            <a:r>
              <a:rPr lang="uk-UA" i="1" dirty="0" smtClean="0">
                <a:solidFill>
                  <a:srgbClr val="002060"/>
                </a:solidFill>
              </a:rPr>
              <a:t>суму </a:t>
            </a:r>
            <a:r>
              <a:rPr lang="uk-UA" b="1" i="1" dirty="0" smtClean="0">
                <a:solidFill>
                  <a:srgbClr val="002060"/>
                </a:solidFill>
              </a:rPr>
              <a:t>104,5 млн. </a:t>
            </a:r>
            <a:r>
              <a:rPr lang="uk-UA" b="1" i="1" dirty="0">
                <a:solidFill>
                  <a:srgbClr val="002060"/>
                </a:solidFill>
              </a:rPr>
              <a:t>грн.</a:t>
            </a:r>
          </a:p>
          <a:p>
            <a:pPr algn="just"/>
            <a:endParaRPr lang="uk-UA" b="1" i="1" dirty="0" smtClean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7381" y="44625"/>
            <a:ext cx="11280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Будівництво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прибудови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оснащення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сучасного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відділення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екстреної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медичної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допомоги</a:t>
            </a:r>
            <a:r>
              <a:rPr lang="ru-RU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МКЛ ШМД</a:t>
            </a:r>
          </a:p>
        </p:txBody>
      </p:sp>
      <p:pic>
        <p:nvPicPr>
          <p:cNvPr id="18" name="Picture 2" descr="C:\Users\MartolaOV\AppData\Local\Microsoft\Windows\Temporary Internet Files\Content.Outlook\5IFHTET7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97" y="4356966"/>
            <a:ext cx="4496554" cy="2456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5" descr="E:\Информация\disk_E\Коробчинська\Доповіді\2018\Для доповіді мера\Фото МКЛ ШМД\будівництво\будівництво\по мкл шмд (1)\likarnia_kyivska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97" y="2190711"/>
            <a:ext cx="4496554" cy="2331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023042" y="989593"/>
            <a:ext cx="99047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23850" indent="-323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002060"/>
                </a:solidFill>
                <a:cs typeface="Arial" charset="0"/>
              </a:rPr>
              <a:t>1 поверх 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– відділення екстреної медичної допомоги з протишоковим залом на 6 робочих місць з </a:t>
            </a:r>
            <a:r>
              <a:rPr lang="uk-UA" i="1" dirty="0" smtClean="0">
                <a:solidFill>
                  <a:srgbClr val="002060"/>
                </a:solidFill>
                <a:cs typeface="Arial" charset="0"/>
              </a:rPr>
              <a:t>сортувальною та 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лабораторно-діагностичною зонами;</a:t>
            </a:r>
          </a:p>
          <a:p>
            <a:pPr marL="323850" indent="-323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002060"/>
                </a:solidFill>
                <a:cs typeface="Arial" charset="0"/>
              </a:rPr>
              <a:t>2 поверх 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– сучасне відділення реанімації на 18 робочих місць;</a:t>
            </a:r>
          </a:p>
          <a:p>
            <a:pPr marL="323850" indent="-323850"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i="1" dirty="0">
                <a:solidFill>
                  <a:srgbClr val="002060"/>
                </a:solidFill>
                <a:cs typeface="Arial" charset="0"/>
              </a:rPr>
              <a:t>3 поверх 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– ургентний </a:t>
            </a:r>
            <a:r>
              <a:rPr lang="uk-UA" i="1" dirty="0" err="1">
                <a:solidFill>
                  <a:srgbClr val="002060"/>
                </a:solidFill>
                <a:cs typeface="Arial" charset="0"/>
              </a:rPr>
              <a:t>оперблок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 на 4 операційні і зала </a:t>
            </a:r>
            <a:r>
              <a:rPr lang="uk-UA" i="1" dirty="0" err="1">
                <a:solidFill>
                  <a:srgbClr val="002060"/>
                </a:solidFill>
                <a:cs typeface="Arial" charset="0"/>
              </a:rPr>
              <a:t>телемедицини</a:t>
            </a:r>
            <a:r>
              <a:rPr lang="uk-UA" i="1" dirty="0">
                <a:solidFill>
                  <a:srgbClr val="002060"/>
                </a:solidFill>
                <a:cs typeface="Arial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2" y="2189922"/>
            <a:ext cx="3742942" cy="233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119" y="2189922"/>
            <a:ext cx="3723378" cy="2332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4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8" y="0"/>
            <a:ext cx="11672711" cy="699911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Модернізація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ЦПМСД №2 та ЦПМСД №3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4" y="1546578"/>
            <a:ext cx="6487346" cy="510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22" y="973708"/>
            <a:ext cx="5254349" cy="2939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53" y="3832580"/>
            <a:ext cx="5244318" cy="302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049867" y="876319"/>
            <a:ext cx="557671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solidFill>
                  <a:srgbClr val="FF0000"/>
                </a:solidFill>
              </a:rPr>
              <a:t>ЦПМСД №</a:t>
            </a:r>
            <a:r>
              <a:rPr lang="uk-UA" b="1" spc="50" dirty="0" smtClean="0">
                <a:ln w="11430"/>
                <a:solidFill>
                  <a:srgbClr val="FF0000"/>
                </a:solidFill>
              </a:rPr>
              <a:t>2: встановлено вертикальний підйомник для інвалідів</a:t>
            </a:r>
            <a:endParaRPr lang="ru-RU" b="1" spc="50" dirty="0">
              <a:ln w="11430"/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4620" y="973708"/>
            <a:ext cx="525434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>
                <a:ln w="11430"/>
                <a:solidFill>
                  <a:srgbClr val="FF0000"/>
                </a:solidFill>
              </a:rPr>
              <a:t>ЦПМСД №</a:t>
            </a:r>
            <a:r>
              <a:rPr lang="uk-UA" b="1" spc="50" dirty="0" smtClean="0">
                <a:ln w="11430"/>
                <a:solidFill>
                  <a:srgbClr val="FF0000"/>
                </a:solidFill>
              </a:rPr>
              <a:t>3: проведено капітальний ремонт амбулаторій №1, 2</a:t>
            </a:r>
            <a:endParaRPr lang="ru-RU" b="1" spc="5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4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6931" y="37569"/>
            <a:ext cx="9787464" cy="831675"/>
          </a:xfrm>
        </p:spPr>
        <p:txBody>
          <a:bodyPr/>
          <a:lstStyle/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МКЛ №1</a:t>
            </a:r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9" y="1416924"/>
            <a:ext cx="5211780" cy="399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1594" y="5531724"/>
            <a:ext cx="58926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Розпочато реконструкцію </a:t>
            </a:r>
            <a:r>
              <a:rPr lang="uk-UA" sz="3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приміщень харчоблоку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69" y="2467466"/>
            <a:ext cx="5222664" cy="3481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584488" y="1632004"/>
            <a:ext cx="58926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Закуплено ліжка та обладнання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5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167" y="217715"/>
            <a:ext cx="10627516" cy="914400"/>
          </a:xfrm>
        </p:spPr>
        <p:txBody>
          <a:bodyPr>
            <a:normAutofit fontScale="90000"/>
          </a:bodyPr>
          <a:lstStyle/>
          <a:p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 діяльності департаменту охорони здоров’я</a:t>
            </a:r>
            <a:endParaRPr lang="uk-UA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06399" y="1394340"/>
            <a:ext cx="65401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400" i="1" kern="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Метою діяльності Департаменту є забезпечення в межах визначених законодавством прав членів об’єднаної громади в сфері охорони здоров'я шляхом виконання відповідних державних і місцевих медичних програм, надання населенню якісної медичної допомоги і медичних послуг через мережу комунальних закладів та підприємств сфери охорони здоров’я. </a:t>
            </a:r>
            <a:endParaRPr lang="uk-UA" sz="2400" i="1" kern="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113" y="1722022"/>
            <a:ext cx="3808690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3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966"/>
            <a:ext cx="6084710" cy="298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5137"/>
            <a:ext cx="6084711" cy="4056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78" y="2765032"/>
            <a:ext cx="6175022" cy="4116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8" y="0"/>
            <a:ext cx="11672711" cy="6999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МКЛ №1: </a:t>
            </a: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придбане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лабораторне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обладнання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710" y="607966"/>
            <a:ext cx="5956906" cy="333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66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8" y="0"/>
            <a:ext cx="11672711" cy="6999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МКЛ №1: </a:t>
            </a: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придбана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апаратура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978" y="880537"/>
            <a:ext cx="4651022" cy="3770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101" y="3553739"/>
            <a:ext cx="4524899" cy="3304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537"/>
            <a:ext cx="4448619" cy="3328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7" y="3511128"/>
            <a:ext cx="4462496" cy="334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90" y="1530243"/>
            <a:ext cx="4166802" cy="444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140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533" y="206904"/>
            <a:ext cx="9606846" cy="69620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МКЛ №3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6299199" cy="4724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889" y="1486428"/>
            <a:ext cx="628159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200" b="1" spc="50" dirty="0" smtClean="0">
                <a:ln w="11430"/>
                <a:solidFill>
                  <a:srgbClr val="FF0000"/>
                </a:solidFill>
              </a:rPr>
              <a:t>Проведено </a:t>
            </a:r>
            <a:r>
              <a:rPr lang="uk-UA" sz="2200" b="1" spc="50" dirty="0">
                <a:ln w="11430"/>
                <a:solidFill>
                  <a:srgbClr val="FF0000"/>
                </a:solidFill>
              </a:rPr>
              <a:t>ремонт </a:t>
            </a:r>
            <a:r>
              <a:rPr lang="uk-UA" sz="2200" b="1" spc="50" dirty="0" smtClean="0">
                <a:ln w="11430"/>
                <a:solidFill>
                  <a:srgbClr val="FF0000"/>
                </a:solidFill>
              </a:rPr>
              <a:t>приміщень</a:t>
            </a:r>
            <a:endParaRPr lang="ru-RU" sz="2200" b="1" spc="50" dirty="0">
              <a:ln w="11430"/>
              <a:solidFill>
                <a:srgbClr val="FF0000"/>
              </a:solidFill>
            </a:endParaRP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55" y="0"/>
            <a:ext cx="5858933" cy="460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711551" y="4913869"/>
            <a:ext cx="43234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000" b="1" spc="50" dirty="0" smtClean="0">
                <a:ln w="11430"/>
                <a:solidFill>
                  <a:srgbClr val="FF0000"/>
                </a:solidFill>
              </a:rPr>
              <a:t>Встановлено блочну рампу кисневу на 10 балонів</a:t>
            </a:r>
            <a:endParaRPr lang="ru-RU" sz="2000" b="1" spc="5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10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533" y="206904"/>
            <a:ext cx="9606846" cy="69620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МКЛ №3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21" y="84668"/>
            <a:ext cx="2736180" cy="3400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r="9432"/>
          <a:stretch/>
        </p:blipFill>
        <p:spPr>
          <a:xfrm>
            <a:off x="9532003" y="1597463"/>
            <a:ext cx="2736180" cy="299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56" y="1427203"/>
            <a:ext cx="2833510" cy="357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r="19953"/>
          <a:stretch/>
        </p:blipFill>
        <p:spPr>
          <a:xfrm>
            <a:off x="1241776" y="3799211"/>
            <a:ext cx="2833510" cy="299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799" y="996315"/>
            <a:ext cx="6281599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200" b="1" spc="50" dirty="0" smtClean="0">
                <a:ln w="11430"/>
                <a:solidFill>
                  <a:srgbClr val="FF0000"/>
                </a:solidFill>
              </a:rPr>
              <a:t>Придбане обладнання та апаратура  </a:t>
            </a:r>
            <a:endParaRPr lang="ru-RU" sz="2200" b="1" spc="50" dirty="0">
              <a:ln w="11430"/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50" y="3659039"/>
            <a:ext cx="4595433" cy="319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24" y="1427203"/>
            <a:ext cx="2554774" cy="3554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23" y="3821287"/>
            <a:ext cx="2674778" cy="302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43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1110" y="127882"/>
            <a:ext cx="9606844" cy="7526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МКЛ ШМД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157" y="3041375"/>
            <a:ext cx="5287617" cy="3742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9333" y="875479"/>
            <a:ext cx="112437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solidFill>
                  <a:srgbClr val="FF0000"/>
                </a:solidFill>
              </a:rPr>
              <a:t>Придбано обладнання та апаратуру, проведено ремонт приміщень</a:t>
            </a:r>
            <a:endParaRPr lang="ru-RU" sz="2400" b="1" spc="50" dirty="0">
              <a:ln w="11430"/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81" y="1337144"/>
            <a:ext cx="4899377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5" y="3359426"/>
            <a:ext cx="5155833" cy="3424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7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045" y="94016"/>
            <a:ext cx="9505245" cy="6849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МКЛ ШМД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7"/>
          <a:stretch/>
        </p:blipFill>
        <p:spPr bwMode="auto">
          <a:xfrm>
            <a:off x="416452" y="2850446"/>
            <a:ext cx="2157412" cy="369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43" y="3962399"/>
            <a:ext cx="3922890" cy="2675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156" y="987779"/>
            <a:ext cx="3872089" cy="2737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8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35107" y="3342775"/>
            <a:ext cx="2716186" cy="387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16453" y="1764748"/>
            <a:ext cx="227030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spc="50" dirty="0" smtClean="0">
                <a:ln w="11430"/>
                <a:solidFill>
                  <a:srgbClr val="FF0000"/>
                </a:solidFill>
              </a:rPr>
              <a:t>Придбане обладнання</a:t>
            </a:r>
            <a:endParaRPr lang="ru-RU" sz="2400" b="1" spc="50" dirty="0">
              <a:ln w="11430"/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8"/>
          <a:stretch/>
        </p:blipFill>
        <p:spPr bwMode="auto">
          <a:xfrm>
            <a:off x="2944182" y="987779"/>
            <a:ext cx="3930752" cy="282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42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8" y="0"/>
            <a:ext cx="11672711" cy="6999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ПБ №1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27" y="746194"/>
            <a:ext cx="3836106" cy="511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1" y="3547351"/>
            <a:ext cx="4323776" cy="324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427" y="459808"/>
            <a:ext cx="3461385" cy="254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77" y="3461385"/>
            <a:ext cx="4323776" cy="3242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54" y="1822"/>
            <a:ext cx="2593306" cy="3457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42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043" y="118945"/>
            <a:ext cx="3217465" cy="344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8" y="0"/>
            <a:ext cx="11672711" cy="6999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ПБ №1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366466" y="-119518"/>
            <a:ext cx="3442482" cy="391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28000" y="3641439"/>
            <a:ext cx="3919411" cy="313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9285" y="746195"/>
            <a:ext cx="3890048" cy="2815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044" y="3641439"/>
            <a:ext cx="3217465" cy="313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/>
          <a:stretch/>
        </p:blipFill>
        <p:spPr>
          <a:xfrm flipH="1">
            <a:off x="3928533" y="3641439"/>
            <a:ext cx="3860800" cy="313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72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06905"/>
            <a:ext cx="9606844" cy="6962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ПБ №2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 r="16494" b="15155"/>
          <a:stretch/>
        </p:blipFill>
        <p:spPr>
          <a:xfrm>
            <a:off x="4673600" y="1230489"/>
            <a:ext cx="4391373" cy="524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77" y="3241324"/>
            <a:ext cx="2625298" cy="350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8" y="914399"/>
            <a:ext cx="4389261" cy="5852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4488" y="6321779"/>
            <a:ext cx="10747023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200" b="1" spc="50" dirty="0" smtClean="0">
                <a:ln w="11430"/>
                <a:solidFill>
                  <a:srgbClr val="FF0000"/>
                </a:solidFill>
              </a:rPr>
              <a:t>Реконструкція встановленого пандусу та ремонт гінекологічного відділення</a:t>
            </a:r>
            <a:endParaRPr lang="ru-RU" sz="2200" b="1" spc="5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3" y="668697"/>
            <a:ext cx="3702756" cy="350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8" y="0"/>
            <a:ext cx="11672711" cy="6999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ПБ №2: закуплено </a:t>
            </a: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обладнання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апаратуру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1" y="668697"/>
            <a:ext cx="3603508" cy="367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160" y="3634266"/>
            <a:ext cx="2492840" cy="315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511" y="668697"/>
            <a:ext cx="2642156" cy="352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4046" y="3531345"/>
            <a:ext cx="4323491" cy="2923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3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????????</a:t>
            </a:r>
            <a:endParaRPr lang="ru-RU" sz="13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381" y="6471117"/>
            <a:ext cx="4448619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???</a:t>
            </a:r>
            <a:endParaRPr lang="ru-RU" sz="1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4267"/>
            <a:ext cx="2517690" cy="322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3634266"/>
            <a:ext cx="2571750" cy="322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733" y="3634267"/>
            <a:ext cx="2752264" cy="322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421" y="-63375"/>
            <a:ext cx="11012032" cy="1171642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Стратегічні цілі та завдання департаменту охорони здоров’я </a:t>
            </a:r>
            <a:b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2020 році</a:t>
            </a:r>
            <a:endParaRPr lang="uk-U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14788" y="3831013"/>
            <a:ext cx="4037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uk-UA" b="1" dirty="0" smtClean="0">
                <a:solidFill>
                  <a:srgbClr val="1F497D"/>
                </a:solidFill>
              </a:rPr>
              <a:t>Модернізація </a:t>
            </a:r>
            <a:r>
              <a:rPr lang="uk-UA" b="1" dirty="0">
                <a:solidFill>
                  <a:srgbClr val="1F497D"/>
                </a:solidFill>
              </a:rPr>
              <a:t>лікувально-діагностичної та матеріально-технічної бази </a:t>
            </a:r>
            <a:r>
              <a:rPr lang="uk-UA" b="1" dirty="0" smtClean="0">
                <a:solidFill>
                  <a:srgbClr val="1F497D"/>
                </a:solidFill>
              </a:rPr>
              <a:t>закладів охорони здоров’я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96982" y="945305"/>
            <a:ext cx="3316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1F497D"/>
                </a:solidFill>
              </a:rPr>
              <a:t>Співпраця з НЗСУ, надання якісної та доступної медичної допомоги</a:t>
            </a:r>
            <a:endParaRPr lang="uk-UA" b="1" dirty="0">
              <a:solidFill>
                <a:srgbClr val="1F497D"/>
              </a:solidFill>
            </a:endParaRPr>
          </a:p>
        </p:txBody>
      </p:sp>
      <p:pic>
        <p:nvPicPr>
          <p:cNvPr id="1030" name="Picture 6" descr="Картинки по запросу профілактика захворюва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65" y="1930776"/>
            <a:ext cx="3844707" cy="19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60078" y="851973"/>
            <a:ext cx="3250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F497D"/>
                </a:solidFill>
              </a:rPr>
              <a:t>Пропаганда </a:t>
            </a:r>
            <a:r>
              <a:rPr lang="ru-RU" b="1" dirty="0">
                <a:solidFill>
                  <a:srgbClr val="1F497D"/>
                </a:solidFill>
              </a:rPr>
              <a:t>здорового способу </a:t>
            </a:r>
            <a:r>
              <a:rPr lang="uk-UA" b="1" dirty="0" smtClean="0">
                <a:solidFill>
                  <a:srgbClr val="1F497D"/>
                </a:solidFill>
              </a:rPr>
              <a:t>життя, профілактика інфекційних та неінфекційних захворювань</a:t>
            </a:r>
            <a:endParaRPr lang="uk-UA" b="1" dirty="0">
              <a:solidFill>
                <a:srgbClr val="1F497D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5248" y="3831013"/>
            <a:ext cx="3105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1F497D"/>
                </a:solidFill>
              </a:rPr>
              <a:t>Виконання галузевих і місцевих медичних програм</a:t>
            </a:r>
            <a:endParaRPr lang="uk-UA" b="1" dirty="0">
              <a:solidFill>
                <a:srgbClr val="1F497D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03" y="4477344"/>
            <a:ext cx="3754169" cy="21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41788" y="884442"/>
            <a:ext cx="38384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1F497D"/>
                </a:solidFill>
              </a:rPr>
              <a:t>Адаптація закладів охорони здоров'я відповідно до потреб міста в умовах пандемії </a:t>
            </a:r>
            <a:r>
              <a:rPr lang="en-US" b="1" dirty="0" smtClean="0">
                <a:solidFill>
                  <a:srgbClr val="1F497D"/>
                </a:solidFill>
              </a:rPr>
              <a:t>COVID-19</a:t>
            </a:r>
            <a:endParaRPr lang="uk-UA" b="1" dirty="0">
              <a:solidFill>
                <a:srgbClr val="1F497D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301" y="5031341"/>
            <a:ext cx="3225390" cy="161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87297" y="3969512"/>
            <a:ext cx="3353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1F497D"/>
                </a:solidFill>
              </a:rPr>
              <a:t>Розвиток кадрового потенціалу</a:t>
            </a:r>
            <a:endParaRPr lang="uk-UA" b="1" dirty="0">
              <a:solidFill>
                <a:srgbClr val="1F497D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982" y="4477344"/>
            <a:ext cx="3385995" cy="214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492" y="1930776"/>
            <a:ext cx="3240296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62" y="1879181"/>
            <a:ext cx="3099498" cy="200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86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8" y="0"/>
            <a:ext cx="11672711" cy="69991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ПБ №2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3381" y="6471117"/>
            <a:ext cx="4448619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???</a:t>
            </a:r>
            <a:endParaRPr lang="ru-RU" sz="1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67" y="3112285"/>
            <a:ext cx="2731206" cy="364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" y="3112286"/>
            <a:ext cx="2732095" cy="364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983" y="3112286"/>
            <a:ext cx="2732096" cy="3642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823" y="750868"/>
            <a:ext cx="2972804" cy="396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11" y="750867"/>
            <a:ext cx="2694094" cy="359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777" y="0"/>
            <a:ext cx="10385778" cy="66234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ЦМтД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601" y="0"/>
            <a:ext cx="2692399" cy="3533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289" y="3533422"/>
            <a:ext cx="3384548" cy="3206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2" y="1456267"/>
            <a:ext cx="4307102" cy="528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53066" y="645755"/>
            <a:ext cx="828604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2400" b="1" spc="50" dirty="0" smtClean="0">
                <a:ln w="11430"/>
                <a:solidFill>
                  <a:srgbClr val="FF0000"/>
                </a:solidFill>
              </a:rPr>
              <a:t>Проведено благоустрій території,  придбано обладнання</a:t>
            </a:r>
            <a:endParaRPr lang="ru-RU" sz="2400" b="1" spc="50" dirty="0">
              <a:ln w="11430"/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84" y="1456268"/>
            <a:ext cx="3617493" cy="528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8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Розпочало роботу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відділення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реабілітації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передчасно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народжених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немовлят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ЦМтД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56961"/>
            <a:ext cx="11503378" cy="1301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Два </a:t>
            </a:r>
            <a:r>
              <a:rPr lang="ru-RU" sz="2000" dirty="0" err="1"/>
              <a:t>етапи</a:t>
            </a:r>
            <a:r>
              <a:rPr lang="ru-RU" sz="2000" dirty="0"/>
              <a:t> </a:t>
            </a:r>
            <a:r>
              <a:rPr lang="ru-RU" sz="2000" dirty="0" err="1"/>
              <a:t>виходжування</a:t>
            </a:r>
            <a:r>
              <a:rPr lang="ru-RU" sz="2000" dirty="0"/>
              <a:t> </a:t>
            </a:r>
            <a:r>
              <a:rPr lang="ru-RU" sz="2000" dirty="0" err="1" smtClean="0"/>
              <a:t>поєднані</a:t>
            </a:r>
            <a:r>
              <a:rPr lang="ru-RU" sz="2000" dirty="0" smtClean="0"/>
              <a:t> </a:t>
            </a:r>
            <a:r>
              <a:rPr lang="ru-RU" sz="2000" dirty="0"/>
              <a:t>в </a:t>
            </a:r>
            <a:r>
              <a:rPr lang="ru-RU" sz="2000" dirty="0" err="1"/>
              <a:t>одній</a:t>
            </a:r>
            <a:r>
              <a:rPr lang="ru-RU" sz="2000" dirty="0"/>
              <a:t> </a:t>
            </a:r>
            <a:r>
              <a:rPr lang="ru-RU" sz="2000" dirty="0" err="1"/>
              <a:t>будівлі</a:t>
            </a:r>
            <a:r>
              <a:rPr lang="ru-RU" sz="2000" dirty="0"/>
              <a:t> і на одному </a:t>
            </a:r>
            <a:r>
              <a:rPr lang="ru-RU" sz="2000" dirty="0" err="1"/>
              <a:t>поверсі</a:t>
            </a:r>
            <a:r>
              <a:rPr lang="ru-RU" sz="2000" dirty="0"/>
              <a:t>. </a:t>
            </a:r>
            <a:r>
              <a:rPr lang="ru-RU" sz="2000" dirty="0" smtClean="0"/>
              <a:t>Для </a:t>
            </a:r>
            <a:r>
              <a:rPr lang="ru-RU" sz="2000" dirty="0"/>
              <a:t>нового </a:t>
            </a:r>
            <a:r>
              <a:rPr lang="ru-RU" sz="2000" dirty="0" err="1"/>
              <a:t>відділення</a:t>
            </a:r>
            <a:r>
              <a:rPr lang="ru-RU" sz="2000" dirty="0"/>
              <a:t> у </a:t>
            </a:r>
            <a:r>
              <a:rPr lang="ru-RU" sz="2000" dirty="0" err="1"/>
              <a:t>приміщенні</a:t>
            </a:r>
            <a:r>
              <a:rPr lang="ru-RU" sz="2000" dirty="0"/>
              <a:t> </a:t>
            </a:r>
            <a:r>
              <a:rPr lang="ru-RU" sz="2000" dirty="0" err="1"/>
              <a:t>зробили</a:t>
            </a:r>
            <a:r>
              <a:rPr lang="ru-RU" sz="2000" dirty="0"/>
              <a:t> ремонт, </a:t>
            </a:r>
            <a:r>
              <a:rPr lang="ru-RU" sz="2000" dirty="0" err="1"/>
              <a:t>облаштували</a:t>
            </a:r>
            <a:r>
              <a:rPr lang="ru-RU" sz="2000" dirty="0"/>
              <a:t> 3 </a:t>
            </a:r>
            <a:r>
              <a:rPr lang="ru-RU" sz="2000" dirty="0" err="1"/>
              <a:t>палати</a:t>
            </a:r>
            <a:r>
              <a:rPr lang="ru-RU" sz="2000" dirty="0"/>
              <a:t> на 5 </a:t>
            </a:r>
            <a:r>
              <a:rPr lang="ru-RU" sz="2000" dirty="0" err="1"/>
              <a:t>місць</a:t>
            </a:r>
            <a:r>
              <a:rPr lang="ru-RU" sz="2000" dirty="0"/>
              <a:t>. За </a:t>
            </a:r>
            <a:r>
              <a:rPr lang="ru-RU" sz="2000" dirty="0" err="1"/>
              <a:t>кошти</a:t>
            </a:r>
            <a:r>
              <a:rPr lang="ru-RU" sz="2000" dirty="0"/>
              <a:t> бюджету </a:t>
            </a:r>
            <a:r>
              <a:rPr lang="ru-RU" sz="2000" dirty="0" err="1"/>
              <a:t>громади</a:t>
            </a:r>
            <a:r>
              <a:rPr lang="ru-RU" sz="2000" dirty="0"/>
              <a:t> </a:t>
            </a:r>
            <a:r>
              <a:rPr lang="ru-RU" sz="2000" dirty="0" err="1"/>
              <a:t>придбали</a:t>
            </a:r>
            <a:r>
              <a:rPr lang="ru-RU" sz="2000" dirty="0"/>
              <a:t> </a:t>
            </a:r>
            <a:r>
              <a:rPr lang="ru-RU" sz="2000" dirty="0" err="1"/>
              <a:t>сучасне</a:t>
            </a:r>
            <a:r>
              <a:rPr lang="ru-RU" sz="2000" dirty="0"/>
              <a:t> </a:t>
            </a:r>
            <a:r>
              <a:rPr lang="ru-RU" sz="2000" dirty="0" err="1"/>
              <a:t>обладнання</a:t>
            </a:r>
            <a:r>
              <a:rPr lang="ru-RU" sz="2000" dirty="0"/>
              <a:t>: </a:t>
            </a:r>
            <a:r>
              <a:rPr lang="ru-RU" sz="2000" dirty="0" err="1"/>
              <a:t>апарати</a:t>
            </a:r>
            <a:r>
              <a:rPr lang="ru-RU" sz="2000" dirty="0"/>
              <a:t> </a:t>
            </a:r>
            <a:r>
              <a:rPr lang="ru-RU" sz="2000" dirty="0" smtClean="0"/>
              <a:t>ШВЛ, </a:t>
            </a:r>
            <a:r>
              <a:rPr lang="ru-RU" sz="2000" dirty="0" err="1"/>
              <a:t>монітори</a:t>
            </a:r>
            <a:r>
              <a:rPr lang="ru-RU" sz="2000" dirty="0"/>
              <a:t> </a:t>
            </a:r>
            <a:r>
              <a:rPr lang="ru-RU" sz="2000" dirty="0" err="1"/>
              <a:t>пацієнта</a:t>
            </a:r>
            <a:r>
              <a:rPr lang="ru-RU" sz="2000" dirty="0"/>
              <a:t>, </a:t>
            </a:r>
            <a:r>
              <a:rPr lang="ru-RU" sz="2000" dirty="0" err="1"/>
              <a:t>ультразвукову</a:t>
            </a:r>
            <a:r>
              <a:rPr lang="ru-RU" sz="2000" dirty="0"/>
              <a:t> систему, </a:t>
            </a:r>
            <a:r>
              <a:rPr lang="ru-RU" sz="2000" dirty="0" err="1"/>
              <a:t>медичні</a:t>
            </a:r>
            <a:r>
              <a:rPr lang="ru-RU" sz="2000" dirty="0"/>
              <a:t> </a:t>
            </a:r>
            <a:r>
              <a:rPr lang="ru-RU" sz="2000" dirty="0" err="1"/>
              <a:t>аналізатори</a:t>
            </a:r>
            <a:r>
              <a:rPr lang="ru-RU" sz="2000" dirty="0"/>
              <a:t> та </a:t>
            </a:r>
            <a:r>
              <a:rPr lang="ru-RU" sz="2000" dirty="0" err="1"/>
              <a:t>інше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51" y="1512711"/>
            <a:ext cx="4022649" cy="300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5" y="1512711"/>
            <a:ext cx="4715186" cy="300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77" y="2348089"/>
            <a:ext cx="4357511" cy="321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2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267" y="184331"/>
            <a:ext cx="11311466" cy="639762"/>
          </a:xfrm>
        </p:spPr>
        <p:txBody>
          <a:bodyPr>
            <a:noAutofit/>
          </a:bodyPr>
          <a:lstStyle/>
          <a:p>
            <a:r>
              <a:rPr lang="ru-RU" sz="3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Розпочала</a:t>
            </a:r>
            <a:r>
              <a:rPr lang="ru-RU" sz="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роботу </a:t>
            </a:r>
            <a:r>
              <a:rPr lang="ru-RU" sz="3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міська</a:t>
            </a:r>
            <a:r>
              <a:rPr lang="ru-RU" sz="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ПЛР-</a:t>
            </a:r>
            <a:r>
              <a:rPr lang="ru-RU" sz="3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лабораторія</a:t>
            </a:r>
            <a:r>
              <a:rPr lang="ru-RU" sz="3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МЛДЦ</a:t>
            </a:r>
            <a:endParaRPr lang="ru-RU" sz="3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29" y="3589867"/>
            <a:ext cx="5779911" cy="312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929" y="1016000"/>
            <a:ext cx="5779911" cy="2765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" y="3969459"/>
            <a:ext cx="5410514" cy="274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58" y="1051988"/>
            <a:ext cx="5410514" cy="2746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8876" y="3946881"/>
            <a:ext cx="1178058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spc="50" dirty="0" smtClean="0">
                <a:ln w="11430"/>
                <a:solidFill>
                  <a:srgbClr val="FF0000"/>
                </a:solidFill>
              </a:rPr>
              <a:t>Проведений </a:t>
            </a:r>
            <a:r>
              <a:rPr lang="uk-UA" sz="2800" b="1" spc="50" dirty="0">
                <a:ln w="11430"/>
                <a:solidFill>
                  <a:srgbClr val="FF0000"/>
                </a:solidFill>
              </a:rPr>
              <a:t>ремонт </a:t>
            </a:r>
            <a:r>
              <a:rPr lang="uk-UA" sz="2800" b="1" spc="50" dirty="0" smtClean="0">
                <a:ln w="11430"/>
                <a:solidFill>
                  <a:srgbClr val="FF0000"/>
                </a:solidFill>
              </a:rPr>
              <a:t>приміщень, придбане обладнання </a:t>
            </a:r>
            <a:endParaRPr lang="ru-RU" sz="2800" b="1" spc="50" dirty="0">
              <a:ln w="1143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6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64110"/>
            <a:ext cx="10972800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Результати діяльності медичної галузі міста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299" y="1420886"/>
            <a:ext cx="1084476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>
                <a:solidFill>
                  <a:srgbClr val="002060"/>
                </a:solidFill>
              </a:rPr>
              <a:t>Успішно проведено реформування первинної ланки – всі </a:t>
            </a:r>
            <a:r>
              <a:rPr lang="uk-UA" sz="2000" dirty="0" smtClean="0">
                <a:solidFill>
                  <a:srgbClr val="002060"/>
                </a:solidFill>
              </a:rPr>
              <a:t>міські ЦПМСД </a:t>
            </a:r>
            <a:r>
              <a:rPr lang="uk-UA" sz="2000" dirty="0">
                <a:solidFill>
                  <a:srgbClr val="002060"/>
                </a:solidFill>
              </a:rPr>
              <a:t>співпрацюють з НСЗУ, </a:t>
            </a:r>
            <a:r>
              <a:rPr lang="uk-UA" sz="2000" b="1" dirty="0" smtClean="0">
                <a:solidFill>
                  <a:srgbClr val="002060"/>
                </a:solidFill>
              </a:rPr>
              <a:t>90%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dirty="0">
                <a:solidFill>
                  <a:srgbClr val="002060"/>
                </a:solidFill>
              </a:rPr>
              <a:t>вінничан вже уклали декларації з </a:t>
            </a:r>
            <a:r>
              <a:rPr lang="en-US" sz="2000" b="1" dirty="0" smtClean="0">
                <a:solidFill>
                  <a:srgbClr val="002060"/>
                </a:solidFill>
              </a:rPr>
              <a:t>2</a:t>
            </a:r>
            <a:r>
              <a:rPr lang="uk-UA" sz="2000" b="1" dirty="0" smtClean="0">
                <a:solidFill>
                  <a:srgbClr val="002060"/>
                </a:solidFill>
              </a:rPr>
              <a:t>57 </a:t>
            </a:r>
            <a:r>
              <a:rPr lang="uk-UA" sz="2000" dirty="0">
                <a:solidFill>
                  <a:srgbClr val="002060"/>
                </a:solidFill>
              </a:rPr>
              <a:t>лікарями </a:t>
            </a:r>
            <a:r>
              <a:rPr lang="uk-UA" sz="2000" dirty="0" smtClean="0">
                <a:solidFill>
                  <a:srgbClr val="002060"/>
                </a:solidFill>
              </a:rPr>
              <a:t>ПМД.</a:t>
            </a:r>
            <a:endParaRPr lang="uk-UA" sz="2000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rgbClr val="002060"/>
                </a:solidFill>
              </a:rPr>
              <a:t>В </a:t>
            </a:r>
            <a:r>
              <a:rPr lang="uk-UA" sz="2000" dirty="0">
                <a:solidFill>
                  <a:srgbClr val="002060"/>
                </a:solidFill>
              </a:rPr>
              <a:t>місті налагоджена і ефективно працює програма реімбурсації «Доступні ліки» - </a:t>
            </a:r>
            <a:r>
              <a:rPr lang="uk-UA" sz="2000" dirty="0" smtClean="0">
                <a:solidFill>
                  <a:srgbClr val="002060"/>
                </a:solidFill>
              </a:rPr>
              <a:t>100</a:t>
            </a:r>
            <a:r>
              <a:rPr lang="uk-UA" sz="2000" dirty="0">
                <a:solidFill>
                  <a:srgbClr val="002060"/>
                </a:solidFill>
              </a:rPr>
              <a:t>% виписаних електронних рецептів отоварено в </a:t>
            </a:r>
            <a:r>
              <a:rPr lang="uk-UA" sz="2000" dirty="0" smtClean="0">
                <a:solidFill>
                  <a:srgbClr val="002060"/>
                </a:solidFill>
              </a:rPr>
              <a:t>аптеках-партнерах.</a:t>
            </a:r>
            <a:endParaRPr lang="uk-UA" sz="2000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rgbClr val="002060"/>
                </a:solidFill>
              </a:rPr>
              <a:t>Зниження </a:t>
            </a:r>
            <a:r>
              <a:rPr lang="uk-UA" sz="2000" dirty="0">
                <a:solidFill>
                  <a:srgbClr val="002060"/>
                </a:solidFill>
              </a:rPr>
              <a:t>показника смертності від інфаркту міокарду в працездатному віці </a:t>
            </a:r>
            <a:r>
              <a:rPr lang="uk-UA" sz="2000" dirty="0" smtClean="0">
                <a:solidFill>
                  <a:srgbClr val="002060"/>
                </a:solidFill>
              </a:rPr>
              <a:t>вдвічі.</a:t>
            </a:r>
            <a:endParaRPr lang="uk-UA" sz="2000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rgbClr val="002060"/>
                </a:solidFill>
              </a:rPr>
              <a:t>В 1,5 рази </a:t>
            </a:r>
            <a:r>
              <a:rPr lang="uk-UA" sz="2000" dirty="0">
                <a:solidFill>
                  <a:srgbClr val="002060"/>
                </a:solidFill>
              </a:rPr>
              <a:t>зменшився показник смертності від цукрового </a:t>
            </a:r>
            <a:r>
              <a:rPr lang="uk-UA" sz="2000" dirty="0" smtClean="0">
                <a:solidFill>
                  <a:srgbClr val="002060"/>
                </a:solidFill>
              </a:rPr>
              <a:t>діабету.</a:t>
            </a:r>
            <a:endParaRPr lang="uk-UA" sz="2000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b="1" dirty="0" smtClean="0">
                <a:solidFill>
                  <a:srgbClr val="002060"/>
                </a:solidFill>
              </a:rPr>
              <a:t>185 тис. </a:t>
            </a:r>
            <a:r>
              <a:rPr lang="uk-UA" sz="2000" dirty="0" smtClean="0">
                <a:solidFill>
                  <a:srgbClr val="002060"/>
                </a:solidFill>
              </a:rPr>
              <a:t>вінничан </a:t>
            </a:r>
            <a:r>
              <a:rPr lang="uk-UA" sz="2000" b="1" dirty="0" smtClean="0">
                <a:solidFill>
                  <a:srgbClr val="002060"/>
                </a:solidFill>
              </a:rPr>
              <a:t>(</a:t>
            </a:r>
            <a:r>
              <a:rPr lang="uk-UA" sz="2000" b="1" dirty="0">
                <a:solidFill>
                  <a:srgbClr val="002060"/>
                </a:solidFill>
              </a:rPr>
              <a:t>5</a:t>
            </a:r>
            <a:r>
              <a:rPr lang="en-US" sz="2000" b="1" dirty="0" smtClean="0">
                <a:solidFill>
                  <a:srgbClr val="002060"/>
                </a:solidFill>
              </a:rPr>
              <a:t>2</a:t>
            </a:r>
            <a:r>
              <a:rPr lang="uk-UA" sz="2000" b="1" dirty="0" smtClean="0">
                <a:solidFill>
                  <a:srgbClr val="002060"/>
                </a:solidFill>
              </a:rPr>
              <a:t>%) </a:t>
            </a:r>
            <a:r>
              <a:rPr lang="uk-UA" sz="2000" dirty="0" smtClean="0">
                <a:solidFill>
                  <a:srgbClr val="002060"/>
                </a:solidFill>
              </a:rPr>
              <a:t>створили персональні електронні кабінети.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rgbClr val="002060"/>
                </a:solidFill>
              </a:rPr>
              <a:t>В </a:t>
            </a:r>
            <a:r>
              <a:rPr lang="uk-UA" sz="2000" b="1" dirty="0" smtClean="0">
                <a:solidFill>
                  <a:srgbClr val="002060"/>
                </a:solidFill>
              </a:rPr>
              <a:t>3 </a:t>
            </a:r>
            <a:r>
              <a:rPr lang="uk-UA" sz="2000" dirty="0" smtClean="0">
                <a:solidFill>
                  <a:srgbClr val="002060"/>
                </a:solidFill>
              </a:rPr>
              <a:t>закладах </a:t>
            </a:r>
            <a:r>
              <a:rPr lang="uk-UA" sz="2000" dirty="0">
                <a:solidFill>
                  <a:srgbClr val="002060"/>
                </a:solidFill>
              </a:rPr>
              <a:t>працює система електронної </a:t>
            </a:r>
            <a:r>
              <a:rPr lang="uk-UA" sz="2000" dirty="0" smtClean="0">
                <a:solidFill>
                  <a:srgbClr val="002060"/>
                </a:solidFill>
              </a:rPr>
              <a:t>черги прийому (табло) </a:t>
            </a:r>
            <a:r>
              <a:rPr lang="uk-UA" sz="2000" dirty="0">
                <a:solidFill>
                  <a:srgbClr val="002060"/>
                </a:solidFill>
              </a:rPr>
              <a:t>і в </a:t>
            </a:r>
            <a:r>
              <a:rPr lang="uk-UA" sz="2000" b="1" dirty="0" smtClean="0">
                <a:solidFill>
                  <a:srgbClr val="002060"/>
                </a:solidFill>
              </a:rPr>
              <a:t>7 </a:t>
            </a:r>
            <a:r>
              <a:rPr lang="uk-UA" sz="2000" dirty="0">
                <a:solidFill>
                  <a:srgbClr val="002060"/>
                </a:solidFill>
              </a:rPr>
              <a:t>закладах </a:t>
            </a:r>
            <a:r>
              <a:rPr lang="uk-UA" sz="2000" dirty="0" smtClean="0">
                <a:solidFill>
                  <a:srgbClr val="002060"/>
                </a:solidFill>
              </a:rPr>
              <a:t>впроваджується.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rgbClr val="002060"/>
                </a:solidFill>
              </a:rPr>
              <a:t>Усіма комунальними некомерційними підприємствами укладено договори з НЗСУ за 21 видом пакетів медичних послуг за програмою медичних гарантій, у т. ч. на надання медичної допомоги пацієнтам з </a:t>
            </a:r>
            <a:r>
              <a:rPr lang="en-US" sz="2000" dirty="0" smtClean="0">
                <a:solidFill>
                  <a:srgbClr val="002060"/>
                </a:solidFill>
              </a:rPr>
              <a:t>COVID-19</a:t>
            </a:r>
            <a:r>
              <a:rPr lang="uk-UA" sz="2000" dirty="0" smtClean="0">
                <a:solidFill>
                  <a:srgbClr val="002060"/>
                </a:solidFill>
              </a:rPr>
              <a:t>.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uk-UA" sz="2000" dirty="0" smtClean="0">
                <a:solidFill>
                  <a:srgbClr val="002060"/>
                </a:solidFill>
              </a:rPr>
              <a:t>Проведено адаптацію роботи ліжкового фонду в умовах пандемії </a:t>
            </a:r>
            <a:r>
              <a:rPr lang="en-US" sz="2000" dirty="0" smtClean="0">
                <a:solidFill>
                  <a:srgbClr val="002060"/>
                </a:solidFill>
              </a:rPr>
              <a:t>COVID-19 – 585</a:t>
            </a:r>
            <a:r>
              <a:rPr lang="uk-UA" sz="2000" dirty="0" smtClean="0">
                <a:solidFill>
                  <a:srgbClr val="002060"/>
                </a:solidFill>
              </a:rPr>
              <a:t> ліжок були перепрофільовані для лікування пацієнтів з </a:t>
            </a:r>
            <a:r>
              <a:rPr lang="uk-UA" sz="2000" dirty="0" err="1" smtClean="0">
                <a:solidFill>
                  <a:srgbClr val="002060"/>
                </a:solidFill>
              </a:rPr>
              <a:t>коронавірусною</a:t>
            </a:r>
            <a:r>
              <a:rPr lang="uk-UA" sz="2000" dirty="0" smtClean="0">
                <a:solidFill>
                  <a:srgbClr val="002060"/>
                </a:solidFill>
              </a:rPr>
              <a:t> хворобою.</a:t>
            </a:r>
          </a:p>
        </p:txBody>
      </p:sp>
    </p:spTree>
    <p:extLst>
      <p:ext uri="{BB962C8B-B14F-4D97-AF65-F5344CB8AC3E}">
        <p14:creationId xmlns:p14="http://schemas.microsoft.com/office/powerpoint/2010/main" val="31775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770391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 медичної галузі на 2021 рік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41645" y="1653370"/>
            <a:ext cx="10822075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dirty="0" smtClean="0">
                <a:solidFill>
                  <a:srgbClr val="002060"/>
                </a:solidFill>
              </a:rPr>
              <a:t>Забезпечення розвитку і зміцнення первинної ланки та спеціалізованих закладів,  надання якісних послуг за Програмою медичних гарантій.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dirty="0" smtClean="0">
                <a:solidFill>
                  <a:srgbClr val="002060"/>
                </a:solidFill>
              </a:rPr>
              <a:t>Розвиток </a:t>
            </a:r>
            <a:r>
              <a:rPr lang="uk-UA" dirty="0">
                <a:solidFill>
                  <a:srgbClr val="002060"/>
                </a:solidFill>
              </a:rPr>
              <a:t>кадрового </a:t>
            </a:r>
            <a:r>
              <a:rPr lang="uk-UA" dirty="0" smtClean="0">
                <a:solidFill>
                  <a:srgbClr val="002060"/>
                </a:solidFill>
              </a:rPr>
              <a:t>потенціалу медичних </a:t>
            </a:r>
            <a:r>
              <a:rPr lang="uk-UA" dirty="0">
                <a:solidFill>
                  <a:srgbClr val="002060"/>
                </a:solidFill>
              </a:rPr>
              <a:t>закладів </a:t>
            </a:r>
            <a:r>
              <a:rPr lang="uk-UA" dirty="0" smtClean="0">
                <a:solidFill>
                  <a:srgbClr val="002060"/>
                </a:solidFill>
              </a:rPr>
              <a:t>міста.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dirty="0">
                <a:solidFill>
                  <a:srgbClr val="002060"/>
                </a:solidFill>
              </a:rPr>
              <a:t>Модернізація лікувально-діагностичної бази міських </a:t>
            </a:r>
            <a:r>
              <a:rPr lang="uk-UA" dirty="0" smtClean="0">
                <a:solidFill>
                  <a:srgbClr val="002060"/>
                </a:solidFill>
              </a:rPr>
              <a:t>закладів охорони здоров'я.</a:t>
            </a:r>
            <a:endParaRPr lang="uk-UA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dirty="0" smtClean="0">
                <a:solidFill>
                  <a:srgbClr val="002060"/>
                </a:solidFill>
              </a:rPr>
              <a:t>Впровадження сучасних медичних технологій.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dirty="0" smtClean="0">
                <a:solidFill>
                  <a:srgbClr val="002060"/>
                </a:solidFill>
              </a:rPr>
              <a:t>Створення безпечних і комфортних умов для пацієнтів.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dirty="0" smtClean="0">
                <a:solidFill>
                  <a:srgbClr val="002060"/>
                </a:solidFill>
              </a:rPr>
              <a:t>Активна профілактика інфекційних та неінфекційних захворювань.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dirty="0" smtClean="0">
                <a:solidFill>
                  <a:srgbClr val="002060"/>
                </a:solidFill>
              </a:rPr>
              <a:t>Забезпечення ефективних заходів протидії поширенню ГРХ </a:t>
            </a:r>
            <a:r>
              <a:rPr lang="en-US" dirty="0" smtClean="0">
                <a:solidFill>
                  <a:srgbClr val="002060"/>
                </a:solidFill>
              </a:rPr>
              <a:t>COVID-19</a:t>
            </a:r>
            <a:r>
              <a:rPr lang="uk-UA" dirty="0" smtClean="0">
                <a:solidFill>
                  <a:srgbClr val="002060"/>
                </a:solidFill>
              </a:rPr>
              <a:t>: вакцинопрофілактика та дотримання стандартів лікування.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503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95340"/>
            <a:ext cx="10972800" cy="114300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Глобальні цілі сталого розвитку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979" t="41404" r="17763" b="4506"/>
          <a:stretch/>
        </p:blipFill>
        <p:spPr>
          <a:xfrm>
            <a:off x="206190" y="1443318"/>
            <a:ext cx="10940889" cy="51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178" y="526138"/>
            <a:ext cx="9985109" cy="838408"/>
          </a:xfrm>
        </p:spPr>
        <p:txBody>
          <a:bodyPr>
            <a:noAutofit/>
          </a:bodyPr>
          <a:lstStyle/>
          <a:p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Муніципальна галузь охорони здоров’я</a:t>
            </a:r>
            <a:b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Вінницької міської ТГ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8" y="3666672"/>
            <a:ext cx="47669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3365" y="2536177"/>
            <a:ext cx="53765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</a:rPr>
              <a:t>Первинного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рівня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</a:rPr>
              <a:t>– 5 </a:t>
            </a:r>
            <a:r>
              <a:rPr lang="ru-RU" sz="2000" b="1" dirty="0" err="1" smtClean="0">
                <a:solidFill>
                  <a:srgbClr val="0070C0"/>
                </a:solidFill>
              </a:rPr>
              <a:t>КНП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FF0000"/>
                </a:solidFill>
              </a:rPr>
              <a:t>5</a:t>
            </a:r>
            <a:r>
              <a:rPr lang="uk-UA" dirty="0">
                <a:solidFill>
                  <a:prstClr val="black"/>
                </a:solidFill>
              </a:rPr>
              <a:t> </a:t>
            </a:r>
            <a:r>
              <a:rPr lang="uk-UA" dirty="0" smtClean="0">
                <a:solidFill>
                  <a:prstClr val="black"/>
                </a:solidFill>
              </a:rPr>
              <a:t>Центрів ПМСД (</a:t>
            </a:r>
            <a:r>
              <a:rPr lang="uk-UA" b="1" dirty="0" smtClean="0">
                <a:solidFill>
                  <a:srgbClr val="FF0000"/>
                </a:solidFill>
              </a:rPr>
              <a:t>32</a:t>
            </a:r>
            <a:r>
              <a:rPr lang="uk-UA" dirty="0" smtClean="0">
                <a:solidFill>
                  <a:prstClr val="black"/>
                </a:solidFill>
              </a:rPr>
              <a:t> </a:t>
            </a:r>
            <a:r>
              <a:rPr lang="uk-UA" dirty="0">
                <a:solidFill>
                  <a:prstClr val="black"/>
                </a:solidFill>
              </a:rPr>
              <a:t>амбулаторії ЗПСМ, в </a:t>
            </a:r>
            <a:r>
              <a:rPr lang="uk-UA" dirty="0" smtClean="0">
                <a:solidFill>
                  <a:prstClr val="black"/>
                </a:solidFill>
              </a:rPr>
              <a:t>тому числі </a:t>
            </a:r>
            <a:r>
              <a:rPr lang="uk-UA" b="1" dirty="0" smtClean="0">
                <a:solidFill>
                  <a:srgbClr val="FF0000"/>
                </a:solidFill>
              </a:rPr>
              <a:t>17</a:t>
            </a:r>
            <a:r>
              <a:rPr lang="uk-UA" dirty="0" smtClean="0">
                <a:solidFill>
                  <a:prstClr val="black"/>
                </a:solidFill>
              </a:rPr>
              <a:t> відокремлених).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3365" y="3861484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Вторинного рівня – 8 </a:t>
            </a:r>
            <a:r>
              <a:rPr lang="ru-RU" sz="2000" b="1" dirty="0" err="1" smtClean="0">
                <a:solidFill>
                  <a:srgbClr val="0070C0"/>
                </a:solidFill>
              </a:rPr>
              <a:t>КНП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>
              <a:defRPr/>
            </a:pPr>
            <a:r>
              <a:rPr lang="uk-UA" kern="0" dirty="0" smtClean="0">
                <a:solidFill>
                  <a:prstClr val="black"/>
                </a:solidFill>
              </a:rPr>
              <a:t>3 лікарні, </a:t>
            </a:r>
            <a:r>
              <a:rPr lang="uk-UA" kern="0" dirty="0" err="1" smtClean="0">
                <a:solidFill>
                  <a:prstClr val="black"/>
                </a:solidFill>
              </a:rPr>
              <a:t>кардіоцентр</a:t>
            </a:r>
            <a:r>
              <a:rPr lang="uk-UA" kern="0" dirty="0" smtClean="0">
                <a:solidFill>
                  <a:prstClr val="black"/>
                </a:solidFill>
              </a:rPr>
              <a:t>, «Центр матері та дитини», 2 пологових будинки, стоматологічна поліклініка. 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655" y="1611204"/>
            <a:ext cx="5278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kern="0" dirty="0" smtClean="0">
                <a:solidFill>
                  <a:srgbClr val="FF0000"/>
                </a:solidFill>
              </a:rPr>
              <a:t>16 </a:t>
            </a:r>
            <a:r>
              <a:rPr lang="uk-UA" sz="2400" kern="0" dirty="0" smtClean="0">
                <a:solidFill>
                  <a:srgbClr val="002060"/>
                </a:solidFill>
              </a:rPr>
              <a:t>муніципальних</a:t>
            </a:r>
            <a:r>
              <a:rPr lang="uk-UA" sz="2400" b="1" kern="0" dirty="0" smtClean="0">
                <a:solidFill>
                  <a:srgbClr val="002060"/>
                </a:solidFill>
              </a:rPr>
              <a:t> </a:t>
            </a:r>
            <a:r>
              <a:rPr lang="uk-UA" sz="2400" kern="0" dirty="0" smtClean="0">
                <a:solidFill>
                  <a:srgbClr val="002060"/>
                </a:solidFill>
              </a:rPr>
              <a:t>закладів охорони здоров’я (</a:t>
            </a:r>
            <a:r>
              <a:rPr lang="uk-UA" sz="2400" kern="0" dirty="0" err="1" smtClean="0">
                <a:solidFill>
                  <a:srgbClr val="002060"/>
                </a:solidFill>
              </a:rPr>
              <a:t>КНП</a:t>
            </a:r>
            <a:r>
              <a:rPr lang="uk-UA" sz="2400" kern="0" dirty="0" smtClean="0">
                <a:solidFill>
                  <a:srgbClr val="002060"/>
                </a:solidFill>
              </a:rPr>
              <a:t> та КП)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8064" y="5315642"/>
            <a:ext cx="504713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3 Міські комунальні підприємства</a:t>
            </a:r>
          </a:p>
          <a:p>
            <a:r>
              <a:rPr lang="uk-UA" dirty="0" smtClean="0">
                <a:solidFill>
                  <a:prstClr val="black"/>
                </a:solidFill>
              </a:rPr>
              <a:t>КП «Міський лікувально-діагностичний центр»</a:t>
            </a:r>
          </a:p>
          <a:p>
            <a:r>
              <a:rPr lang="uk-UA" dirty="0" smtClean="0">
                <a:solidFill>
                  <a:prstClr val="black"/>
                </a:solidFill>
              </a:rPr>
              <a:t>КП «Медичний стоматологічний центр»</a:t>
            </a:r>
          </a:p>
          <a:p>
            <a:r>
              <a:rPr lang="uk-UA" dirty="0" smtClean="0">
                <a:solidFill>
                  <a:prstClr val="black"/>
                </a:solidFill>
              </a:rPr>
              <a:t>КП «Вінницька міська аптека».</a:t>
            </a:r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18" y="4933957"/>
            <a:ext cx="47669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241143" y="1588219"/>
            <a:ext cx="4847771" cy="24757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ВСЬОГО</a:t>
            </a:r>
            <a:r>
              <a:rPr lang="uk-UA" sz="2000" b="1" dirty="0" smtClean="0">
                <a:solidFill>
                  <a:srgbClr val="FF0000"/>
                </a:solidFill>
              </a:rPr>
              <a:t> 4 167 </a:t>
            </a:r>
            <a:r>
              <a:rPr lang="uk-UA" sz="2000" dirty="0" smtClean="0">
                <a:solidFill>
                  <a:srgbClr val="002060"/>
                </a:solidFill>
              </a:rPr>
              <a:t>працівників, </a:t>
            </a:r>
            <a:r>
              <a:rPr lang="uk-UA" sz="2000" dirty="0">
                <a:solidFill>
                  <a:srgbClr val="002060"/>
                </a:solidFill>
              </a:rPr>
              <a:t>з них :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      1 176 </a:t>
            </a:r>
            <a:r>
              <a:rPr lang="uk-UA" sz="2000" dirty="0" smtClean="0">
                <a:solidFill>
                  <a:srgbClr val="002060"/>
                </a:solidFill>
              </a:rPr>
              <a:t>лікарів </a:t>
            </a:r>
            <a:r>
              <a:rPr lang="uk-UA" sz="2000" dirty="0">
                <a:solidFill>
                  <a:srgbClr val="002060"/>
                </a:solidFill>
              </a:rPr>
              <a:t>(28%), </a:t>
            </a:r>
            <a:endParaRPr lang="uk-UA" sz="2000" dirty="0" smtClean="0">
              <a:solidFill>
                <a:srgbClr val="002060"/>
              </a:solidFill>
            </a:endParaRPr>
          </a:p>
          <a:p>
            <a:r>
              <a:rPr lang="uk-UA" sz="2000" b="1" dirty="0" smtClean="0">
                <a:solidFill>
                  <a:srgbClr val="FF0000"/>
                </a:solidFill>
              </a:rPr>
              <a:t>      1 642  </a:t>
            </a:r>
            <a:r>
              <a:rPr lang="uk-UA" sz="2000" dirty="0" smtClean="0">
                <a:solidFill>
                  <a:srgbClr val="002060"/>
                </a:solidFill>
              </a:rPr>
              <a:t> медичних сестер (39%),</a:t>
            </a:r>
            <a:endParaRPr lang="uk-UA" sz="2000" dirty="0">
              <a:solidFill>
                <a:srgbClr val="002060"/>
              </a:solidFill>
            </a:endParaRPr>
          </a:p>
          <a:p>
            <a:r>
              <a:rPr lang="uk-UA" sz="2000" dirty="0">
                <a:solidFill>
                  <a:srgbClr val="002060"/>
                </a:solidFill>
              </a:rPr>
              <a:t>в тому числі : </a:t>
            </a:r>
            <a:r>
              <a:rPr lang="uk-UA" sz="2000" dirty="0" smtClean="0">
                <a:solidFill>
                  <a:srgbClr val="002060"/>
                </a:solidFill>
              </a:rPr>
              <a:t> </a:t>
            </a:r>
            <a:r>
              <a:rPr lang="uk-UA" sz="2000" b="1" dirty="0" smtClean="0">
                <a:solidFill>
                  <a:srgbClr val="FF0000"/>
                </a:solidFill>
              </a:rPr>
              <a:t>1060</a:t>
            </a:r>
            <a:r>
              <a:rPr lang="uk-UA" sz="2000" dirty="0" smtClean="0">
                <a:solidFill>
                  <a:prstClr val="black"/>
                </a:solidFill>
              </a:rPr>
              <a:t>  </a:t>
            </a:r>
            <a:r>
              <a:rPr lang="uk-UA" sz="2000" dirty="0" smtClean="0">
                <a:solidFill>
                  <a:srgbClr val="002060"/>
                </a:solidFill>
              </a:rPr>
              <a:t>працівників </a:t>
            </a:r>
            <a:br>
              <a:rPr lang="uk-UA" sz="2000" dirty="0" smtClean="0">
                <a:solidFill>
                  <a:srgbClr val="002060"/>
                </a:solidFill>
              </a:rPr>
            </a:br>
            <a:r>
              <a:rPr lang="uk-UA" sz="2000" u="sng" dirty="0" smtClean="0">
                <a:solidFill>
                  <a:srgbClr val="002060"/>
                </a:solidFill>
              </a:rPr>
              <a:t>на </a:t>
            </a:r>
            <a:r>
              <a:rPr lang="uk-UA" sz="2000" u="sng" dirty="0">
                <a:solidFill>
                  <a:srgbClr val="002060"/>
                </a:solidFill>
              </a:rPr>
              <a:t>первинному рівні</a:t>
            </a:r>
            <a:r>
              <a:rPr lang="uk-UA" sz="2000" dirty="0">
                <a:solidFill>
                  <a:srgbClr val="002060"/>
                </a:solidFill>
              </a:rPr>
              <a:t>, з них: </a:t>
            </a:r>
          </a:p>
          <a:p>
            <a:r>
              <a:rPr lang="uk-UA" sz="2000" b="1" dirty="0" smtClean="0">
                <a:solidFill>
                  <a:srgbClr val="FF0000"/>
                </a:solidFill>
              </a:rPr>
              <a:t>         332</a:t>
            </a:r>
            <a:r>
              <a:rPr lang="uk-UA" sz="2000" dirty="0" smtClean="0">
                <a:solidFill>
                  <a:prstClr val="black"/>
                </a:solidFill>
              </a:rPr>
              <a:t> </a:t>
            </a:r>
            <a:r>
              <a:rPr lang="uk-UA" sz="2000" dirty="0" smtClean="0">
                <a:solidFill>
                  <a:srgbClr val="002060"/>
                </a:solidFill>
              </a:rPr>
              <a:t>лікаря </a:t>
            </a:r>
            <a:r>
              <a:rPr lang="uk-UA" sz="2000" dirty="0">
                <a:solidFill>
                  <a:srgbClr val="002060"/>
                </a:solidFill>
              </a:rPr>
              <a:t>(</a:t>
            </a:r>
            <a:r>
              <a:rPr lang="uk-UA" sz="2000" dirty="0" smtClean="0">
                <a:solidFill>
                  <a:srgbClr val="002060"/>
                </a:solidFill>
              </a:rPr>
              <a:t>31%), </a:t>
            </a:r>
            <a:endParaRPr lang="uk-UA" sz="2000" dirty="0">
              <a:solidFill>
                <a:srgbClr val="002060"/>
              </a:solidFill>
            </a:endParaRPr>
          </a:p>
          <a:p>
            <a:r>
              <a:rPr lang="uk-UA" sz="2000" b="1" dirty="0" smtClean="0">
                <a:solidFill>
                  <a:srgbClr val="FF0000"/>
                </a:solidFill>
              </a:rPr>
              <a:t>         449</a:t>
            </a:r>
            <a:r>
              <a:rPr lang="uk-UA" sz="2000" dirty="0" smtClean="0">
                <a:solidFill>
                  <a:prstClr val="black"/>
                </a:solidFill>
              </a:rPr>
              <a:t> </a:t>
            </a:r>
            <a:r>
              <a:rPr lang="uk-UA" sz="2000" dirty="0" smtClean="0">
                <a:solidFill>
                  <a:srgbClr val="002060"/>
                </a:solidFill>
              </a:rPr>
              <a:t>медичних сестер </a:t>
            </a:r>
            <a:r>
              <a:rPr lang="uk-UA" sz="2000" dirty="0">
                <a:solidFill>
                  <a:srgbClr val="002060"/>
                </a:solidFill>
              </a:rPr>
              <a:t>(</a:t>
            </a:r>
            <a:r>
              <a:rPr lang="uk-UA" sz="2000" dirty="0" smtClean="0">
                <a:solidFill>
                  <a:srgbClr val="002060"/>
                </a:solidFill>
              </a:rPr>
              <a:t>42%) </a:t>
            </a:r>
            <a:endParaRPr lang="uk-UA" sz="20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41143" y="5931195"/>
            <a:ext cx="4847771" cy="6731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spc="8" dirty="0" smtClean="0">
                <a:solidFill>
                  <a:srgbClr val="FF0000"/>
                </a:solidFill>
                <a:ea typeface="Times New Roman"/>
                <a:cs typeface="Calibri"/>
              </a:rPr>
              <a:t>670,5</a:t>
            </a:r>
            <a:r>
              <a:rPr lang="uk-UA" sz="2000" spc="8" dirty="0" smtClean="0">
                <a:solidFill>
                  <a:prstClr val="black"/>
                </a:solidFill>
                <a:ea typeface="Times New Roman"/>
                <a:cs typeface="Calibri"/>
              </a:rPr>
              <a:t> </a:t>
            </a:r>
            <a:r>
              <a:rPr lang="ru-RU" sz="2000" spc="8" dirty="0" err="1">
                <a:solidFill>
                  <a:srgbClr val="002060"/>
                </a:solidFill>
                <a:ea typeface="Times New Roman"/>
                <a:cs typeface="Calibri"/>
              </a:rPr>
              <a:t>штатних</a:t>
            </a:r>
            <a:r>
              <a:rPr lang="ru-RU" sz="2000" spc="8" dirty="0">
                <a:solidFill>
                  <a:srgbClr val="002060"/>
                </a:solidFill>
                <a:ea typeface="Times New Roman"/>
                <a:cs typeface="Calibri"/>
              </a:rPr>
              <a:t> посад </a:t>
            </a:r>
            <a:r>
              <a:rPr lang="ru-RU" sz="2000" spc="8" dirty="0" err="1">
                <a:solidFill>
                  <a:srgbClr val="002060"/>
                </a:solidFill>
                <a:ea typeface="Times New Roman"/>
                <a:cs typeface="Calibri"/>
              </a:rPr>
              <a:t>працівників</a:t>
            </a:r>
            <a:r>
              <a:rPr lang="ru-RU" sz="2000" spc="8" dirty="0">
                <a:solidFill>
                  <a:prstClr val="black"/>
                </a:solidFill>
                <a:ea typeface="Times New Roman"/>
                <a:cs typeface="Calibri"/>
              </a:rPr>
              <a:t> </a:t>
            </a:r>
            <a:r>
              <a:rPr lang="ru-RU" sz="2000" spc="8" dirty="0" smtClean="0">
                <a:solidFill>
                  <a:prstClr val="black"/>
                </a:solidFill>
                <a:ea typeface="Times New Roman"/>
                <a:cs typeface="Calibri"/>
              </a:rPr>
              <a:t/>
            </a:r>
            <a:br>
              <a:rPr lang="ru-RU" sz="2000" spc="8" dirty="0" smtClean="0">
                <a:solidFill>
                  <a:prstClr val="black"/>
                </a:solidFill>
                <a:ea typeface="Times New Roman"/>
                <a:cs typeface="Calibri"/>
              </a:rPr>
            </a:br>
            <a:r>
              <a:rPr lang="uk-UA" sz="2000" b="1" spc="8" dirty="0" smtClean="0">
                <a:solidFill>
                  <a:srgbClr val="FF0000"/>
                </a:solidFill>
                <a:ea typeface="Times New Roman"/>
                <a:cs typeface="Calibri"/>
              </a:rPr>
              <a:t>(13%)</a:t>
            </a:r>
            <a:r>
              <a:rPr lang="uk-UA" sz="2000" dirty="0" smtClean="0">
                <a:solidFill>
                  <a:prstClr val="black"/>
                </a:solidFill>
              </a:rPr>
              <a:t> </a:t>
            </a:r>
            <a:r>
              <a:rPr lang="uk-UA" sz="2000" dirty="0" smtClean="0">
                <a:solidFill>
                  <a:srgbClr val="002060"/>
                </a:solidFill>
              </a:rPr>
              <a:t>н</a:t>
            </a:r>
            <a:r>
              <a:rPr lang="ru-RU" sz="2000" spc="8" dirty="0">
                <a:solidFill>
                  <a:srgbClr val="002060"/>
                </a:solidFill>
                <a:ea typeface="Times New Roman"/>
                <a:cs typeface="Calibri"/>
              </a:rPr>
              <a:t>е укомплектовано </a:t>
            </a:r>
            <a:endParaRPr lang="uk-UA" sz="2000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41142" y="4338537"/>
            <a:ext cx="4847771" cy="130790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68% </a:t>
            </a:r>
            <a:r>
              <a:rPr lang="ru-RU" sz="2000" dirty="0" err="1">
                <a:solidFill>
                  <a:srgbClr val="002060"/>
                </a:solidFill>
              </a:rPr>
              <a:t>лікарів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мають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кваліфікаційну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err="1">
                <a:solidFill>
                  <a:srgbClr val="002060"/>
                </a:solidFill>
              </a:rPr>
              <a:t>категорію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37% </a:t>
            </a:r>
            <a:r>
              <a:rPr lang="uk-UA" sz="2000" b="1" dirty="0">
                <a:solidFill>
                  <a:srgbClr val="FF0000"/>
                </a:solidFill>
              </a:rPr>
              <a:t>- </a:t>
            </a:r>
            <a:r>
              <a:rPr lang="uk-UA" sz="2000" dirty="0" smtClean="0">
                <a:solidFill>
                  <a:srgbClr val="002060"/>
                </a:solidFill>
              </a:rPr>
              <a:t>вищу,</a:t>
            </a:r>
            <a:r>
              <a:rPr lang="uk-UA" sz="2000" dirty="0" smtClean="0">
                <a:solidFill>
                  <a:prstClr val="black"/>
                </a:solidFill>
              </a:rPr>
              <a:t> </a:t>
            </a:r>
            <a:r>
              <a:rPr lang="uk-UA" sz="2000" b="1" dirty="0" smtClean="0">
                <a:solidFill>
                  <a:srgbClr val="FF0000"/>
                </a:solidFill>
              </a:rPr>
              <a:t>21% - </a:t>
            </a:r>
            <a:r>
              <a:rPr lang="uk-UA" sz="2000" dirty="0" smtClean="0">
                <a:solidFill>
                  <a:srgbClr val="002060"/>
                </a:solidFill>
              </a:rPr>
              <a:t>першу</a:t>
            </a:r>
            <a:r>
              <a:rPr lang="uk-UA" sz="2000" dirty="0" smtClean="0">
                <a:solidFill>
                  <a:prstClr val="black"/>
                </a:solidFill>
              </a:rPr>
              <a:t>, </a:t>
            </a:r>
            <a:r>
              <a:rPr lang="uk-UA" sz="2000" b="1" dirty="0">
                <a:solidFill>
                  <a:srgbClr val="FF0000"/>
                </a:solidFill>
              </a:rPr>
              <a:t>10</a:t>
            </a:r>
            <a:r>
              <a:rPr lang="uk-UA" sz="2000" b="1" dirty="0" smtClean="0">
                <a:solidFill>
                  <a:srgbClr val="FF0000"/>
                </a:solidFill>
              </a:rPr>
              <a:t>% - </a:t>
            </a:r>
            <a:r>
              <a:rPr lang="uk-UA" sz="2000" dirty="0" smtClean="0">
                <a:solidFill>
                  <a:srgbClr val="002060"/>
                </a:solidFill>
              </a:rPr>
              <a:t>другу</a:t>
            </a:r>
            <a:endParaRPr lang="uk-U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05305"/>
            <a:ext cx="10972800" cy="11430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Робота медиків в умовах пандемії </a:t>
            </a:r>
            <a:r>
              <a:rPr lang="en-US" sz="4000" b="1" dirty="0" smtClean="0">
                <a:solidFill>
                  <a:srgbClr val="FF0000"/>
                </a:solidFill>
              </a:rPr>
              <a:t>COVID-19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76" y="1221971"/>
            <a:ext cx="9019309" cy="5328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68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7" y="274638"/>
            <a:ext cx="8632606" cy="778098"/>
          </a:xfrm>
        </p:spPr>
        <p:txBody>
          <a:bodyPr>
            <a:no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Населення Вінницької міської ТГ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9130" y="1014825"/>
            <a:ext cx="7228024" cy="892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>
                <a:solidFill>
                  <a:srgbClr val="0070C0"/>
                </a:solidFill>
              </a:rPr>
              <a:t>м</a:t>
            </a:r>
            <a:r>
              <a:rPr lang="uk-UA" sz="2000" b="1" dirty="0" smtClean="0">
                <a:solidFill>
                  <a:srgbClr val="0070C0"/>
                </a:solidFill>
              </a:rPr>
              <a:t>. ВІННИЦЯ та смт. ДЕСНА</a:t>
            </a:r>
            <a:r>
              <a:rPr lang="uk-UA" sz="2000" dirty="0" smtClean="0">
                <a:solidFill>
                  <a:srgbClr val="0070C0"/>
                </a:solidFill>
              </a:rPr>
              <a:t>  </a:t>
            </a:r>
            <a:r>
              <a:rPr lang="uk-UA" sz="2000" b="1" dirty="0" smtClean="0">
                <a:solidFill>
                  <a:srgbClr val="FF0000"/>
                </a:solidFill>
              </a:rPr>
              <a:t>369 </a:t>
            </a:r>
            <a:r>
              <a:rPr lang="uk-UA" sz="2000" b="1" dirty="0" err="1" smtClean="0">
                <a:solidFill>
                  <a:srgbClr val="FF0000"/>
                </a:solidFill>
              </a:rPr>
              <a:t>тис.осіб</a:t>
            </a:r>
            <a:endParaRPr lang="uk-UA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uk-UA" sz="2000" dirty="0" smtClean="0"/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5" y="3454990"/>
            <a:ext cx="10636235" cy="10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40508" y="1945292"/>
            <a:ext cx="44629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</a:t>
            </a:r>
            <a:r>
              <a:rPr lang="en-US" b="1" dirty="0" smtClean="0">
                <a:solidFill>
                  <a:srgbClr val="FF0000"/>
                </a:solidFill>
              </a:rPr>
              <a:t>9</a:t>
            </a:r>
            <a:r>
              <a:rPr lang="ru-RU" b="1" dirty="0" smtClean="0">
                <a:solidFill>
                  <a:srgbClr val="FF0000"/>
                </a:solidFill>
              </a:rPr>
              <a:t>%</a:t>
            </a:r>
            <a:r>
              <a:rPr lang="ru-RU" dirty="0" smtClean="0">
                <a:solidFill>
                  <a:prstClr val="black"/>
                </a:solidFill>
              </a:rPr>
              <a:t> - </a:t>
            </a:r>
            <a:r>
              <a:rPr lang="ru-RU" dirty="0" err="1" smtClean="0">
                <a:solidFill>
                  <a:prstClr val="black"/>
                </a:solidFill>
              </a:rPr>
              <a:t>діти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9</a:t>
            </a:r>
            <a:r>
              <a:rPr lang="ru-RU" b="1" dirty="0" smtClean="0">
                <a:solidFill>
                  <a:srgbClr val="FF0000"/>
                </a:solidFill>
              </a:rPr>
              <a:t> тис.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7</a:t>
            </a:r>
            <a:r>
              <a:rPr lang="ru-RU" b="1" dirty="0" smtClean="0">
                <a:solidFill>
                  <a:srgbClr val="FF0000"/>
                </a:solidFill>
              </a:rPr>
              <a:t>%</a:t>
            </a:r>
            <a:r>
              <a:rPr lang="ru-RU" dirty="0" smtClean="0">
                <a:solidFill>
                  <a:prstClr val="black"/>
                </a:solidFill>
              </a:rPr>
              <a:t> - </a:t>
            </a:r>
            <a:r>
              <a:rPr lang="ru-RU" dirty="0" err="1" smtClean="0">
                <a:solidFill>
                  <a:prstClr val="black"/>
                </a:solidFill>
              </a:rPr>
              <a:t>дорослі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працездатного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віку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250 тис.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14</a:t>
            </a:r>
            <a:r>
              <a:rPr lang="ru-RU" b="1" dirty="0" smtClean="0">
                <a:solidFill>
                  <a:srgbClr val="FF0000"/>
                </a:solidFill>
              </a:rPr>
              <a:t>%</a:t>
            </a:r>
            <a:r>
              <a:rPr lang="ru-RU" dirty="0" smtClean="0">
                <a:solidFill>
                  <a:prstClr val="black"/>
                </a:solidFill>
              </a:rPr>
              <a:t> - старше </a:t>
            </a:r>
            <a:r>
              <a:rPr lang="ru-RU" dirty="0" err="1">
                <a:solidFill>
                  <a:prstClr val="black"/>
                </a:solidFill>
              </a:rPr>
              <a:t>працездатного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віку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5</a:t>
            </a:r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ru-RU" b="1" dirty="0" smtClean="0">
                <a:solidFill>
                  <a:srgbClr val="FF0000"/>
                </a:solidFill>
              </a:rPr>
              <a:t> тис.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graphicFrame>
        <p:nvGraphicFramePr>
          <p:cNvPr id="7" name="Діаграма 3"/>
          <p:cNvGraphicFramePr/>
          <p:nvPr>
            <p:extLst>
              <p:ext uri="{D42A27DB-BD31-4B8C-83A1-F6EECF244321}">
                <p14:modId xmlns:p14="http://schemas.microsoft.com/office/powerpoint/2010/main" val="4274634877"/>
              </p:ext>
            </p:extLst>
          </p:nvPr>
        </p:nvGraphicFramePr>
        <p:xfrm>
          <a:off x="876312" y="1851991"/>
          <a:ext cx="4162445" cy="1618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35406" y="1556792"/>
            <a:ext cx="1966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0070C0"/>
                </a:solidFill>
              </a:rPr>
              <a:t>Розподіл</a:t>
            </a:r>
            <a:r>
              <a:rPr lang="ru-RU" b="1" dirty="0">
                <a:solidFill>
                  <a:srgbClr val="0070C0"/>
                </a:solidFill>
              </a:rPr>
              <a:t> за </a:t>
            </a:r>
            <a:r>
              <a:rPr lang="ru-RU" b="1" dirty="0" err="1">
                <a:solidFill>
                  <a:srgbClr val="0070C0"/>
                </a:solidFill>
              </a:rPr>
              <a:t>віком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6612" y="3717032"/>
            <a:ext cx="2049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70C0"/>
                </a:solidFill>
              </a:rPr>
              <a:t>Розподіл</a:t>
            </a:r>
            <a:r>
              <a:rPr lang="ru-RU" b="1" dirty="0" smtClean="0">
                <a:solidFill>
                  <a:srgbClr val="0070C0"/>
                </a:solidFill>
              </a:rPr>
              <a:t> за </a:t>
            </a:r>
            <a:r>
              <a:rPr lang="ru-RU" b="1" dirty="0" err="1" smtClean="0">
                <a:solidFill>
                  <a:srgbClr val="0070C0"/>
                </a:solidFill>
              </a:rPr>
              <a:t>статтю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23" y="4005133"/>
            <a:ext cx="3298822" cy="238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79777" y="4098861"/>
            <a:ext cx="3264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46% </a:t>
            </a:r>
            <a:r>
              <a:rPr lang="ru-RU" dirty="0" err="1" smtClean="0">
                <a:solidFill>
                  <a:prstClr val="black"/>
                </a:solidFill>
              </a:rPr>
              <a:t>чоловіки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168 тис.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54% </a:t>
            </a:r>
            <a:r>
              <a:rPr lang="ru-RU" dirty="0" err="1" smtClean="0">
                <a:solidFill>
                  <a:prstClr val="black"/>
                </a:solidFill>
              </a:rPr>
              <a:t>жінки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201 тис. </a:t>
            </a:r>
            <a:endParaRPr lang="ru-RU" b="1" dirty="0">
              <a:solidFill>
                <a:srgbClr val="FF0000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45771" y="3827891"/>
            <a:ext cx="40093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solidFill>
                  <a:srgbClr val="0070C0"/>
                </a:solidFill>
              </a:rPr>
              <a:t>Демографічне навантаження</a:t>
            </a:r>
          </a:p>
          <a:p>
            <a:endParaRPr lang="ru-RU" sz="2000" b="1" dirty="0">
              <a:solidFill>
                <a:srgbClr val="0070C0"/>
              </a:solidFill>
            </a:endParaRPr>
          </a:p>
          <a:p>
            <a:r>
              <a:rPr lang="uk-UA" sz="2000" dirty="0" smtClean="0">
                <a:solidFill>
                  <a:prstClr val="black"/>
                </a:solidFill>
              </a:rPr>
              <a:t>На </a:t>
            </a:r>
            <a:r>
              <a:rPr lang="uk-UA" sz="2000" dirty="0">
                <a:solidFill>
                  <a:srgbClr val="FF0000"/>
                </a:solidFill>
              </a:rPr>
              <a:t>1000 осіб </a:t>
            </a:r>
            <a:r>
              <a:rPr lang="uk-UA" sz="2000" dirty="0">
                <a:solidFill>
                  <a:prstClr val="black"/>
                </a:solidFill>
              </a:rPr>
              <a:t>працездатного віку - </a:t>
            </a:r>
            <a:r>
              <a:rPr lang="en-US" sz="2000" dirty="0">
                <a:solidFill>
                  <a:srgbClr val="FF0000"/>
                </a:solidFill>
              </a:rPr>
              <a:t>5</a:t>
            </a:r>
            <a:r>
              <a:rPr lang="uk-UA" sz="2000" dirty="0" smtClean="0">
                <a:solidFill>
                  <a:srgbClr val="FF0000"/>
                </a:solidFill>
              </a:rPr>
              <a:t>00 </a:t>
            </a:r>
            <a:r>
              <a:rPr lang="uk-UA" sz="2000" dirty="0">
                <a:solidFill>
                  <a:srgbClr val="FF0000"/>
                </a:solidFill>
              </a:rPr>
              <a:t>осіб </a:t>
            </a:r>
            <a:r>
              <a:rPr lang="uk-UA" sz="2000" dirty="0">
                <a:solidFill>
                  <a:prstClr val="black"/>
                </a:solidFill>
              </a:rPr>
              <a:t>дітей та пенсіонерів</a:t>
            </a:r>
            <a:endParaRPr lang="ru-RU" sz="2000" dirty="0">
              <a:solidFill>
                <a:prstClr val="black"/>
              </a:solidFill>
            </a:endParaRPr>
          </a:p>
          <a:p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4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77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галузі охорони здоров'я міста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17006720"/>
              </p:ext>
            </p:extLst>
          </p:nvPr>
        </p:nvGraphicFramePr>
        <p:xfrm>
          <a:off x="305835" y="1371600"/>
          <a:ext cx="10844247" cy="5206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63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699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Забезпечення лікарськими засобами </a:t>
            </a:r>
            <a:endParaRPr lang="uk-U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98524028"/>
              </p:ext>
            </p:extLst>
          </p:nvPr>
        </p:nvGraphicFramePr>
        <p:xfrm>
          <a:off x="205273" y="999764"/>
          <a:ext cx="11019454" cy="564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01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оз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Доз" id="{35EC1DBD-4AAD-44C0-9615-8B385375160B}" vid="{86CEF90F-8690-4D16-ADAF-DBFDE5ACEB0B}"/>
    </a:ext>
  </a:extLst>
</a:theme>
</file>

<file path=ppt/theme/theme10.xml><?xml version="1.0" encoding="utf-8"?>
<a:theme xmlns:a="http://schemas.openxmlformats.org/drawingml/2006/main" name="3_ВМР red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ВМР red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Доз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Доз" id="{35EC1DBD-4AAD-44C0-9615-8B385375160B}" vid="{86CEF90F-8690-4D16-ADAF-DBFDE5ACEB0B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Доз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Доз" id="{35EC1DBD-4AAD-44C0-9615-8B385375160B}" vid="{86CEF90F-8690-4D16-ADAF-DBFDE5ACEB0B}"/>
    </a:ext>
  </a:extLst>
</a:theme>
</file>

<file path=ppt/theme/theme3.xml><?xml version="1.0" encoding="utf-8"?>
<a:theme xmlns:a="http://schemas.openxmlformats.org/drawingml/2006/main" name="3_Доз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Доз" id="{35EC1DBD-4AAD-44C0-9615-8B385375160B}" vid="{86CEF90F-8690-4D16-ADAF-DBFDE5ACEB0B}"/>
    </a:ext>
  </a:extLst>
</a:theme>
</file>

<file path=ppt/theme/theme4.xml><?xml version="1.0" encoding="utf-8"?>
<a:theme xmlns:a="http://schemas.openxmlformats.org/drawingml/2006/main" name="4_Доз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Доз" id="{35EC1DBD-4AAD-44C0-9615-8B385375160B}" vid="{86CEF90F-8690-4D16-ADAF-DBFDE5ACEB0B}"/>
    </a:ext>
  </a:extLst>
</a:theme>
</file>

<file path=ppt/theme/theme5.xml><?xml version="1.0" encoding="utf-8"?>
<a:theme xmlns:a="http://schemas.openxmlformats.org/drawingml/2006/main" name="Тема1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Доз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Доз" id="{35EC1DBD-4AAD-44C0-9615-8B385375160B}" vid="{86CEF90F-8690-4D16-ADAF-DBFDE5ACEB0B}"/>
    </a:ext>
  </a:extLst>
</a:theme>
</file>

<file path=ppt/theme/theme7.xml><?xml version="1.0" encoding="utf-8"?>
<a:theme xmlns:a="http://schemas.openxmlformats.org/drawingml/2006/main" name="ВМР red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ВМР red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ВМР red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BA08ED8B5B9A548B092F047E8621AC9" ma:contentTypeVersion="0" ma:contentTypeDescription="Створення нового документа." ma:contentTypeScope="" ma:versionID="d941d1bd86f8ff1260a31562a9178a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ffdeeba82958b12d33e6bb391080f2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0006FF-3438-445E-8C3B-251ABEC1F5DE}"/>
</file>

<file path=customXml/itemProps2.xml><?xml version="1.0" encoding="utf-8"?>
<ds:datastoreItem xmlns:ds="http://schemas.openxmlformats.org/officeDocument/2006/customXml" ds:itemID="{C8A663F7-A78E-467B-A141-EC65704DB736}"/>
</file>

<file path=customXml/itemProps3.xml><?xml version="1.0" encoding="utf-8"?>
<ds:datastoreItem xmlns:ds="http://schemas.openxmlformats.org/officeDocument/2006/customXml" ds:itemID="{A0329991-51E4-4124-B8AD-B8B31A03CA8F}"/>
</file>

<file path=docProps/app.xml><?xml version="1.0" encoding="utf-8"?>
<Properties xmlns="http://schemas.openxmlformats.org/officeDocument/2006/extended-properties" xmlns:vt="http://schemas.openxmlformats.org/officeDocument/2006/docPropsVTypes">
  <Template>Доз</Template>
  <TotalTime>4550</TotalTime>
  <Words>1617</Words>
  <Application>Microsoft Office PowerPoint</Application>
  <PresentationFormat>Широкий екран</PresentationFormat>
  <Paragraphs>220</Paragraphs>
  <Slides>35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12</vt:i4>
      </vt:variant>
      <vt:variant>
        <vt:lpstr>Заголовки слайдів</vt:lpstr>
      </vt:variant>
      <vt:variant>
        <vt:i4>35</vt:i4>
      </vt:variant>
    </vt:vector>
  </HeadingPairs>
  <TitlesOfParts>
    <vt:vector size="52" baseType="lpstr">
      <vt:lpstr>Arial</vt:lpstr>
      <vt:lpstr>Calibri</vt:lpstr>
      <vt:lpstr>Impact</vt:lpstr>
      <vt:lpstr>Times New Roman</vt:lpstr>
      <vt:lpstr>Wingdings</vt:lpstr>
      <vt:lpstr>Доз</vt:lpstr>
      <vt:lpstr>2_Доз</vt:lpstr>
      <vt:lpstr>3_Доз</vt:lpstr>
      <vt:lpstr>4_Доз</vt:lpstr>
      <vt:lpstr>Тема1</vt:lpstr>
      <vt:lpstr>1_Доз</vt:lpstr>
      <vt:lpstr>ВМР red</vt:lpstr>
      <vt:lpstr>1_ВМР red</vt:lpstr>
      <vt:lpstr>2_ВМР red</vt:lpstr>
      <vt:lpstr>3_ВМР red</vt:lpstr>
      <vt:lpstr>4_ВМР red</vt:lpstr>
      <vt:lpstr>5_Доз</vt:lpstr>
      <vt:lpstr>Звіт  департаменту  охорони здоров'я  за 2020 рік  та завдання на 2021 рік</vt:lpstr>
      <vt:lpstr>Мета діяльності департаменту охорони здоров’я</vt:lpstr>
      <vt:lpstr>Стратегічні цілі та завдання департаменту охорони здоров’я  в 2020 році</vt:lpstr>
      <vt:lpstr>Глобальні цілі сталого розвитку</vt:lpstr>
      <vt:lpstr>Муніципальна галузь охорони здоров’я  Вінницької міської ТГ</vt:lpstr>
      <vt:lpstr>Робота медиків в умовах пандемії COVID-19</vt:lpstr>
      <vt:lpstr>Населення Вінницької міської ТГ</vt:lpstr>
      <vt:lpstr>Бюджет галузі охорони здоров'я міста</vt:lpstr>
      <vt:lpstr>Забезпечення лікарськими засобами </vt:lpstr>
      <vt:lpstr>Забезпечення витратними матеріалами та технічними засобами реабілітації та догляду </vt:lpstr>
      <vt:lpstr>Програма реімбурсації «Доступні ліки»</vt:lpstr>
      <vt:lpstr>Презентація PowerPoint</vt:lpstr>
      <vt:lpstr>Основні демографічні показники</vt:lpstr>
      <vt:lpstr>Запобігання захворюванням</vt:lpstr>
      <vt:lpstr>Вінницький регіональний кардіоцентр</vt:lpstr>
      <vt:lpstr>Презентація PowerPoint</vt:lpstr>
      <vt:lpstr>Презентація PowerPoint</vt:lpstr>
      <vt:lpstr>Модернізація ЦПМСД №2 та ЦПМСД №3</vt:lpstr>
      <vt:lpstr>МКЛ №1</vt:lpstr>
      <vt:lpstr>МКЛ №1: придбане лабораторне обладнання</vt:lpstr>
      <vt:lpstr>МКЛ №1: придбана апаратура</vt:lpstr>
      <vt:lpstr>МКЛ №3</vt:lpstr>
      <vt:lpstr>МКЛ №3</vt:lpstr>
      <vt:lpstr>МКЛ ШМД</vt:lpstr>
      <vt:lpstr>МКЛ ШМД</vt:lpstr>
      <vt:lpstr>ПБ №1</vt:lpstr>
      <vt:lpstr>ПБ №1</vt:lpstr>
      <vt:lpstr>ПБ №2</vt:lpstr>
      <vt:lpstr>ПБ №2: закуплено обладнання та апаратуру</vt:lpstr>
      <vt:lpstr>ПБ №2</vt:lpstr>
      <vt:lpstr>ЦМтД</vt:lpstr>
      <vt:lpstr>Розпочало роботу відділення реабілітації передчасно народжених немовлят у ЦМтД</vt:lpstr>
      <vt:lpstr>Розпочала роботу міська  ПЛР-лабораторія в МЛДЦ</vt:lpstr>
      <vt:lpstr>Результати діяльності медичної галузі міста</vt:lpstr>
      <vt:lpstr>Завдання медичної галузі на 2021 рік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Шиш Олександр Володимирович</dc:creator>
  <cp:lastModifiedBy>Козир Лілія Василівна</cp:lastModifiedBy>
  <cp:revision>235</cp:revision>
  <cp:lastPrinted>2021-02-16T14:13:20Z</cp:lastPrinted>
  <dcterms:created xsi:type="dcterms:W3CDTF">2017-11-28T13:14:37Z</dcterms:created>
  <dcterms:modified xsi:type="dcterms:W3CDTF">2021-02-22T06:53:23Z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0x0101005BA08ED8B5B9A548B092F047E8621AC9</vt:lpwstr>
  </property>
</Properties>
</file>